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rawings/legacyDiagramText1.bin" ContentType="application/vnd.ms-office.legacyDiagramText"/>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71" r:id="rId5"/>
    <p:sldId id="277" r:id="rId6"/>
    <p:sldId id="272" r:id="rId7"/>
    <p:sldId id="278" r:id="rId8"/>
    <p:sldId id="266" r:id="rId9"/>
    <p:sldId id="269" r:id="rId10"/>
    <p:sldId id="267" r:id="rId11"/>
    <p:sldId id="276" r:id="rId12"/>
    <p:sldId id="268" r:id="rId13"/>
    <p:sldId id="283" r:id="rId14"/>
    <p:sldId id="258" r:id="rId15"/>
    <p:sldId id="273" r:id="rId16"/>
    <p:sldId id="279" r:id="rId17"/>
    <p:sldId id="265" r:id="rId18"/>
    <p:sldId id="281" r:id="rId19"/>
    <p:sldId id="282" r:id="rId20"/>
    <p:sldId id="27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5C118-2C71-4E87-9ABE-181E07579464}" type="datetimeFigureOut">
              <a:rPr lang="fr-FR" smtClean="0"/>
              <a:pPr/>
              <a:t>02/07/2010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C4296-A0BD-4D92-B41C-3357378491A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29475B-6712-438A-9A95-536E8A52FD69}" type="slidenum">
              <a:rPr lang="fr-FR" smtClean="0">
                <a:latin typeface="Arial" pitchFamily="34" charset="0"/>
              </a:rPr>
              <a:pPr/>
              <a:t>20</a:t>
            </a:fld>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52DC2F0-9A78-4230-9B43-FC96A0B04EA6}" type="datetimeFigureOut">
              <a:rPr lang="fr-FR" smtClean="0"/>
              <a:pPr/>
              <a:t>02/07/2010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128830-09A5-4D87-922A-9246A16938B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DC2F0-9A78-4230-9B43-FC96A0B04EA6}" type="datetimeFigureOut">
              <a:rPr lang="fr-FR" smtClean="0"/>
              <a:pPr/>
              <a:t>02/07/2010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28830-09A5-4D87-922A-9246A16938B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04664"/>
            <a:ext cx="7772400" cy="1470025"/>
          </a:xfrm>
        </p:spPr>
        <p:txBody>
          <a:bodyPr>
            <a:noAutofit/>
          </a:bodyPr>
          <a:lstStyle/>
          <a:p>
            <a:r>
              <a:rPr lang="fr-FR" sz="2800" dirty="0" smtClean="0"/>
              <a:t>HEC </a:t>
            </a:r>
            <a:r>
              <a:rPr lang="fr-FR" sz="2800" dirty="0" err="1" smtClean="0"/>
              <a:t>Montreal</a:t>
            </a:r>
            <a:r>
              <a:rPr lang="fr-FR" sz="2800" dirty="0" smtClean="0"/>
              <a:t> </a:t>
            </a:r>
            <a:r>
              <a:rPr lang="fr-FR" sz="2800" dirty="0" err="1" smtClean="0"/>
              <a:t>Summer</a:t>
            </a:r>
            <a:r>
              <a:rPr lang="fr-FR" sz="2800" dirty="0" smtClean="0"/>
              <a:t> </a:t>
            </a:r>
            <a:r>
              <a:rPr lang="fr-FR" sz="2800" dirty="0" err="1" smtClean="0"/>
              <a:t>school</a:t>
            </a:r>
            <a:r>
              <a:rPr lang="fr-FR" sz="2800" dirty="0" smtClean="0"/>
              <a:t/>
            </a:r>
            <a:br>
              <a:rPr lang="fr-FR" sz="2800" dirty="0" smtClean="0"/>
            </a:br>
            <a:r>
              <a:rPr lang="fr-FR" sz="2400" b="1" i="1" dirty="0" smtClean="0"/>
              <a:t>Management of </a:t>
            </a:r>
            <a:r>
              <a:rPr lang="fr-FR" sz="2400" b="1" i="1" dirty="0" err="1" smtClean="0"/>
              <a:t>Creativity</a:t>
            </a:r>
            <a:r>
              <a:rPr lang="fr-FR" sz="2400" b="1" i="1" dirty="0" smtClean="0"/>
              <a:t> in an Innovation Society</a:t>
            </a:r>
            <a:endParaRPr lang="fr-FR" sz="2800" b="1" dirty="0"/>
          </a:p>
        </p:txBody>
      </p:sp>
      <p:sp>
        <p:nvSpPr>
          <p:cNvPr id="3" name="Sous-titre 2"/>
          <p:cNvSpPr>
            <a:spLocks noGrp="1"/>
          </p:cNvSpPr>
          <p:nvPr>
            <p:ph type="subTitle" idx="1"/>
          </p:nvPr>
        </p:nvSpPr>
        <p:spPr>
          <a:xfrm>
            <a:off x="1371600" y="2348880"/>
            <a:ext cx="6400800" cy="1728192"/>
          </a:xfrm>
        </p:spPr>
        <p:txBody>
          <a:bodyPr>
            <a:normAutofit fontScale="55000" lnSpcReduction="20000"/>
          </a:bodyPr>
          <a:lstStyle/>
          <a:p>
            <a:r>
              <a:rPr lang="fr-FR" sz="3400" b="1" dirty="0" smtClean="0">
                <a:solidFill>
                  <a:schemeClr val="tx1"/>
                </a:solidFill>
              </a:rPr>
              <a:t>Jean-Alain HERAUD</a:t>
            </a:r>
            <a:endParaRPr lang="fr-FR" sz="2800" b="1" dirty="0" smtClean="0">
              <a:solidFill>
                <a:schemeClr val="tx1"/>
              </a:solidFill>
            </a:endParaRPr>
          </a:p>
          <a:p>
            <a:r>
              <a:rPr lang="fr-FR" sz="3300" dirty="0" smtClean="0">
                <a:solidFill>
                  <a:schemeClr val="tx1"/>
                </a:solidFill>
              </a:rPr>
              <a:t>BETA/</a:t>
            </a:r>
            <a:r>
              <a:rPr lang="fr-FR" sz="3300" dirty="0" err="1" smtClean="0">
                <a:solidFill>
                  <a:schemeClr val="tx1"/>
                </a:solidFill>
              </a:rPr>
              <a:t>UdS</a:t>
            </a:r>
            <a:r>
              <a:rPr lang="fr-FR" sz="3300" dirty="0" smtClean="0">
                <a:solidFill>
                  <a:schemeClr val="tx1"/>
                </a:solidFill>
              </a:rPr>
              <a:t> Strasbourg</a:t>
            </a:r>
          </a:p>
          <a:p>
            <a:endParaRPr lang="fr-FR" dirty="0"/>
          </a:p>
          <a:p>
            <a:r>
              <a:rPr lang="fr-FR" sz="3600" dirty="0" smtClean="0">
                <a:solidFill>
                  <a:schemeClr val="tx1"/>
                </a:solidFill>
              </a:rPr>
              <a:t>Session </a:t>
            </a:r>
            <a:r>
              <a:rPr lang="fr-FR" sz="3600" i="1" dirty="0" smtClean="0">
                <a:solidFill>
                  <a:schemeClr val="tx1"/>
                </a:solidFill>
              </a:rPr>
              <a:t>« </a:t>
            </a:r>
            <a:r>
              <a:rPr lang="fr-FR" sz="3600" i="1" dirty="0" err="1" smtClean="0">
                <a:solidFill>
                  <a:schemeClr val="tx1"/>
                </a:solidFill>
              </a:rPr>
              <a:t>From</a:t>
            </a:r>
            <a:r>
              <a:rPr lang="fr-FR" sz="3600" i="1" dirty="0" smtClean="0">
                <a:solidFill>
                  <a:schemeClr val="tx1"/>
                </a:solidFill>
              </a:rPr>
              <a:t> the </a:t>
            </a:r>
            <a:r>
              <a:rPr lang="fr-FR" sz="3600" i="1" dirty="0" err="1" smtClean="0">
                <a:solidFill>
                  <a:schemeClr val="tx1"/>
                </a:solidFill>
              </a:rPr>
              <a:t>Creative</a:t>
            </a:r>
            <a:r>
              <a:rPr lang="fr-FR" sz="3600" i="1" dirty="0" smtClean="0">
                <a:solidFill>
                  <a:schemeClr val="tx1"/>
                </a:solidFill>
              </a:rPr>
              <a:t> city to the </a:t>
            </a:r>
            <a:r>
              <a:rPr lang="fr-FR" sz="3600" i="1" dirty="0" err="1" smtClean="0">
                <a:solidFill>
                  <a:schemeClr val="tx1"/>
                </a:solidFill>
              </a:rPr>
              <a:t>Creativity</a:t>
            </a:r>
            <a:r>
              <a:rPr lang="fr-FR" sz="3600" i="1" dirty="0" smtClean="0">
                <a:solidFill>
                  <a:schemeClr val="tx1"/>
                </a:solidFill>
              </a:rPr>
              <a:t> of </a:t>
            </a:r>
            <a:r>
              <a:rPr lang="fr-FR" sz="3600" i="1" dirty="0" err="1" smtClean="0">
                <a:solidFill>
                  <a:schemeClr val="tx1"/>
                </a:solidFill>
              </a:rPr>
              <a:t>Cities</a:t>
            </a:r>
            <a:r>
              <a:rPr lang="fr-FR" sz="3600" i="1" dirty="0" smtClean="0">
                <a:solidFill>
                  <a:schemeClr val="tx1"/>
                </a:solidFill>
              </a:rPr>
              <a:t> »</a:t>
            </a:r>
            <a:endParaRPr lang="fr-FR" sz="2800" i="1" dirty="0" smtClean="0">
              <a:solidFill>
                <a:schemeClr val="tx1"/>
              </a:solidFill>
            </a:endParaRPr>
          </a:p>
          <a:p>
            <a:r>
              <a:rPr lang="fr-FR" sz="3300" dirty="0" smtClean="0">
                <a:solidFill>
                  <a:schemeClr val="tx1"/>
                </a:solidFill>
              </a:rPr>
              <a:t>3 July 2010</a:t>
            </a:r>
            <a:endParaRPr lang="fr-FR" sz="3300" dirty="0">
              <a:solidFill>
                <a:schemeClr val="tx1"/>
              </a:solidFill>
            </a:endParaRPr>
          </a:p>
        </p:txBody>
      </p:sp>
      <p:sp>
        <p:nvSpPr>
          <p:cNvPr id="4" name="Sous-titre 2"/>
          <p:cNvSpPr txBox="1">
            <a:spLocks/>
          </p:cNvSpPr>
          <p:nvPr/>
        </p:nvSpPr>
        <p:spPr>
          <a:xfrm>
            <a:off x="1547664" y="4221088"/>
            <a:ext cx="6400800" cy="208823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chemeClr val="tx2"/>
                </a:solidFill>
                <a:effectLst/>
                <a:uLnTx/>
                <a:uFillTx/>
                <a:latin typeface="+mn-lt"/>
                <a:ea typeface="+mn-ea"/>
                <a:cs typeface="+mn-cs"/>
              </a:rPr>
              <a:t>Strasbourg and the </a:t>
            </a:r>
            <a:r>
              <a:rPr kumimoji="0" lang="fr-FR" sz="3200" b="1" i="0" u="none" strike="noStrike" kern="1200" cap="none" spc="0" normalizeH="0" baseline="0" noProof="0" dirty="0" err="1" smtClean="0">
                <a:ln>
                  <a:noFill/>
                </a:ln>
                <a:solidFill>
                  <a:schemeClr val="tx2"/>
                </a:solidFill>
                <a:effectLst/>
                <a:uLnTx/>
                <a:uFillTx/>
                <a:latin typeface="+mn-lt"/>
                <a:ea typeface="+mn-ea"/>
                <a:cs typeface="+mn-cs"/>
              </a:rPr>
              <a:t>Region</a:t>
            </a:r>
            <a:r>
              <a:rPr kumimoji="0" lang="fr-FR" sz="3200" b="1" i="0" u="none" strike="noStrike" kern="1200" cap="none" spc="0" normalizeH="0" noProof="0" dirty="0" smtClean="0">
                <a:ln>
                  <a:noFill/>
                </a:ln>
                <a:solidFill>
                  <a:schemeClr val="tx2"/>
                </a:solidFill>
                <a:effectLst/>
                <a:uLnTx/>
                <a:uFillTx/>
                <a:latin typeface="+mn-lt"/>
                <a:ea typeface="+mn-ea"/>
                <a:cs typeface="+mn-cs"/>
              </a:rPr>
              <a:t> Alsace: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1" u="none" strike="noStrike" kern="1200" cap="none" spc="0" normalizeH="0" noProof="0" dirty="0" err="1" smtClean="0">
                <a:ln>
                  <a:noFill/>
                </a:ln>
                <a:solidFill>
                  <a:schemeClr val="tx2"/>
                </a:solidFill>
                <a:effectLst/>
                <a:uLnTx/>
                <a:uFillTx/>
                <a:latin typeface="+mn-lt"/>
                <a:ea typeface="+mn-ea"/>
                <a:cs typeface="+mn-cs"/>
              </a:rPr>
              <a:t>Creativity</a:t>
            </a:r>
            <a:r>
              <a:rPr kumimoji="0" lang="fr-FR" sz="3200" b="1" i="1" u="none" strike="noStrike" kern="1200" cap="none" spc="0" normalizeH="0" noProof="0" dirty="0" smtClean="0">
                <a:ln>
                  <a:noFill/>
                </a:ln>
                <a:solidFill>
                  <a:schemeClr val="tx2"/>
                </a:solidFill>
                <a:effectLst/>
                <a:uLnTx/>
                <a:uFillTx/>
                <a:latin typeface="+mn-lt"/>
                <a:ea typeface="+mn-ea"/>
                <a:cs typeface="+mn-cs"/>
              </a:rPr>
              <a:t> </a:t>
            </a:r>
            <a:r>
              <a:rPr kumimoji="0" lang="fr-FR" sz="3200" b="1" i="1" u="none" strike="noStrike" kern="1200" cap="none" spc="0" normalizeH="0" noProof="0" dirty="0" err="1" smtClean="0">
                <a:ln>
                  <a:noFill/>
                </a:ln>
                <a:solidFill>
                  <a:schemeClr val="tx2"/>
                </a:solidFill>
                <a:effectLst/>
                <a:uLnTx/>
                <a:uFillTx/>
                <a:latin typeface="+mn-lt"/>
                <a:ea typeface="+mn-ea"/>
                <a:cs typeface="+mn-cs"/>
              </a:rPr>
              <a:t>from</a:t>
            </a:r>
            <a:r>
              <a:rPr kumimoji="0" lang="fr-FR" sz="3200" b="1" i="1" u="none" strike="noStrike" kern="1200" cap="none" spc="0" normalizeH="0" noProof="0" dirty="0" smtClean="0">
                <a:ln>
                  <a:noFill/>
                </a:ln>
                <a:solidFill>
                  <a:schemeClr val="tx2"/>
                </a:solidFill>
                <a:effectLst/>
                <a:uLnTx/>
                <a:uFillTx/>
                <a:latin typeface="+mn-lt"/>
                <a:ea typeface="+mn-ea"/>
                <a:cs typeface="+mn-cs"/>
              </a:rPr>
              <a:t> the </a:t>
            </a:r>
            <a:r>
              <a:rPr kumimoji="0" lang="fr-FR" sz="3200" b="1" i="1" u="none" strike="noStrike" kern="1200" cap="none" spc="0" normalizeH="0" noProof="0" dirty="0" smtClean="0">
                <a:ln>
                  <a:noFill/>
                </a:ln>
                <a:solidFill>
                  <a:schemeClr val="tx2"/>
                </a:solidFill>
                <a:effectLst/>
                <a:uLnTx/>
                <a:uFillTx/>
                <a:latin typeface="+mn-lt"/>
                <a:ea typeface="+mn-ea"/>
                <a:cs typeface="+mn-cs"/>
              </a:rPr>
              <a:t>Renaissance. Renaissance </a:t>
            </a:r>
            <a:r>
              <a:rPr kumimoji="0" lang="fr-FR" sz="3200" b="1" i="1" u="none" strike="noStrike" kern="1200" cap="none" spc="0" normalizeH="0" noProof="0" dirty="0" smtClean="0">
                <a:ln>
                  <a:noFill/>
                </a:ln>
                <a:solidFill>
                  <a:schemeClr val="tx2"/>
                </a:solidFill>
                <a:effectLst/>
                <a:uLnTx/>
                <a:uFillTx/>
                <a:latin typeface="+mn-lt"/>
                <a:ea typeface="+mn-ea"/>
                <a:cs typeface="+mn-cs"/>
              </a:rPr>
              <a:t>of </a:t>
            </a:r>
            <a:r>
              <a:rPr kumimoji="0" lang="fr-FR" sz="3200" b="1" i="1" u="none" strike="noStrike" kern="1200" cap="none" spc="0" normalizeH="0" noProof="0" dirty="0" err="1" smtClean="0">
                <a:ln>
                  <a:noFill/>
                </a:ln>
                <a:solidFill>
                  <a:schemeClr val="tx2"/>
                </a:solidFill>
                <a:effectLst/>
                <a:uLnTx/>
                <a:uFillTx/>
                <a:latin typeface="+mn-lt"/>
                <a:ea typeface="+mn-ea"/>
                <a:cs typeface="+mn-cs"/>
              </a:rPr>
              <a:t>creativity</a:t>
            </a:r>
            <a:r>
              <a:rPr kumimoji="0" lang="fr-FR" sz="3200" b="1" i="1" u="none" strike="noStrike" kern="1200" cap="none" spc="0" normalizeH="0" noProof="0" dirty="0" smtClean="0">
                <a:ln>
                  <a:noFill/>
                </a:ln>
                <a:solidFill>
                  <a:schemeClr val="tx2"/>
                </a:solidFill>
                <a:effectLst/>
                <a:uLnTx/>
                <a:uFillTx/>
                <a:latin typeface="+mn-lt"/>
                <a:ea typeface="+mn-ea"/>
                <a:cs typeface="+mn-cs"/>
              </a:rPr>
              <a:t>?</a:t>
            </a:r>
            <a:endParaRPr kumimoji="0" lang="fr-FR" sz="3200" b="1" i="1"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92066" y="411163"/>
            <a:ext cx="7694734" cy="1006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b="1" dirty="0" smtClean="0">
                <a:solidFill>
                  <a:srgbClr val="9A2500"/>
                </a:solidFill>
              </a:rPr>
              <a:t>TMR Upper Rhine: </a:t>
            </a:r>
            <a:r>
              <a:rPr lang="en-GB" sz="2800" b="1" dirty="0" smtClean="0">
                <a:solidFill>
                  <a:srgbClr val="9A2500"/>
                </a:solidFill>
              </a:rPr>
              <a:t>Science and Research Map </a:t>
            </a:r>
          </a:p>
        </p:txBody>
      </p:sp>
      <p:pic>
        <p:nvPicPr>
          <p:cNvPr id="5123" name="Picture 4" descr="Bild1"/>
          <p:cNvPicPr>
            <a:picLocks noGrp="1" noChangeAspect="1" noChangeArrowheads="1"/>
          </p:cNvPicPr>
          <p:nvPr>
            <p:ph type="body" idx="1"/>
          </p:nvPr>
        </p:nvPicPr>
        <p:blipFill>
          <a:blip r:embed="rId3" cstate="print"/>
          <a:srcRect/>
          <a:stretch>
            <a:fillRect/>
          </a:stretch>
        </p:blipFill>
        <p:spPr bwMode="auto">
          <a:xfrm>
            <a:off x="627185" y="1644650"/>
            <a:ext cx="3134458" cy="4783138"/>
          </a:xfrm>
          <a:noFill/>
          <a:ln>
            <a:miter lim="800000"/>
            <a:headEnd/>
            <a:tailEnd/>
          </a:ln>
        </p:spPr>
      </p:pic>
      <p:sp>
        <p:nvSpPr>
          <p:cNvPr id="5124" name="Text Box 5"/>
          <p:cNvSpPr txBox="1">
            <a:spLocks noChangeArrowheads="1"/>
          </p:cNvSpPr>
          <p:nvPr/>
        </p:nvSpPr>
        <p:spPr bwMode="auto">
          <a:xfrm>
            <a:off x="3936023" y="1416051"/>
            <a:ext cx="4220308" cy="2585323"/>
          </a:xfrm>
          <a:prstGeom prst="rect">
            <a:avLst/>
          </a:prstGeom>
          <a:noFill/>
          <a:ln w="9525" algn="ctr">
            <a:noFill/>
            <a:miter lim="800000"/>
            <a:headEnd/>
            <a:tailEnd/>
          </a:ln>
        </p:spPr>
        <p:txBody>
          <a:bodyPr lIns="54000" rIns="18000">
            <a:spAutoFit/>
          </a:bodyPr>
          <a:lstStyle/>
          <a:p>
            <a:pPr marL="174625" indent="-173038">
              <a:spcBef>
                <a:spcPct val="50000"/>
              </a:spcBef>
            </a:pPr>
            <a:r>
              <a:rPr lang="en-GB" dirty="0" smtClean="0">
                <a:solidFill>
                  <a:srgbClr val="4D4D4D"/>
                </a:solidFill>
              </a:rPr>
              <a:t>Many institutions </a:t>
            </a:r>
            <a:r>
              <a:rPr lang="en-GB" dirty="0">
                <a:solidFill>
                  <a:srgbClr val="4D4D4D"/>
                </a:solidFill>
              </a:rPr>
              <a:t>in the Upper Rhine:</a:t>
            </a:r>
            <a:br>
              <a:rPr lang="en-GB" dirty="0">
                <a:solidFill>
                  <a:srgbClr val="4D4D4D"/>
                </a:solidFill>
              </a:rPr>
            </a:br>
            <a:r>
              <a:rPr lang="en-GB" sz="1800" b="0" dirty="0">
                <a:solidFill>
                  <a:srgbClr val="4D4D4D"/>
                </a:solidFill>
              </a:rPr>
              <a:t>- 9 Universities and 64 further institutions of higher education and applied sciences with about 167'000 students</a:t>
            </a:r>
            <a:br>
              <a:rPr lang="en-GB" sz="1800" b="0" dirty="0">
                <a:solidFill>
                  <a:srgbClr val="4D4D4D"/>
                </a:solidFill>
              </a:rPr>
            </a:br>
            <a:r>
              <a:rPr lang="en-GB" sz="1800" b="0" dirty="0">
                <a:solidFill>
                  <a:srgbClr val="4D4D4D"/>
                </a:solidFill>
              </a:rPr>
              <a:t>- 43 institutions in the area of technology transfer and innovation promotion</a:t>
            </a:r>
            <a:br>
              <a:rPr lang="en-GB" sz="1800" b="0" dirty="0">
                <a:solidFill>
                  <a:srgbClr val="4D4D4D"/>
                </a:solidFill>
              </a:rPr>
            </a:br>
            <a:r>
              <a:rPr lang="en-GB" sz="1800" b="0" dirty="0">
                <a:solidFill>
                  <a:srgbClr val="4D4D4D"/>
                </a:solidFill>
              </a:rPr>
              <a:t>- 21 institutions for environmental, agricultural science and energy</a:t>
            </a:r>
            <a:br>
              <a:rPr lang="en-GB" sz="1800" b="0" dirty="0">
                <a:solidFill>
                  <a:srgbClr val="4D4D4D"/>
                </a:solidFill>
              </a:rPr>
            </a:br>
            <a:r>
              <a:rPr lang="en-GB" sz="1800" b="0" dirty="0">
                <a:solidFill>
                  <a:srgbClr val="4D4D4D"/>
                </a:solidFill>
              </a:rPr>
              <a:t>- 14 Life Sciences institutions</a:t>
            </a:r>
          </a:p>
        </p:txBody>
      </p:sp>
      <p:sp>
        <p:nvSpPr>
          <p:cNvPr id="5125" name="Text Box 7"/>
          <p:cNvSpPr txBox="1">
            <a:spLocks noChangeArrowheads="1"/>
          </p:cNvSpPr>
          <p:nvPr/>
        </p:nvSpPr>
        <p:spPr bwMode="auto">
          <a:xfrm>
            <a:off x="4122128" y="5745163"/>
            <a:ext cx="3248757" cy="369332"/>
          </a:xfrm>
          <a:prstGeom prst="rect">
            <a:avLst/>
          </a:prstGeom>
          <a:noFill/>
          <a:ln w="9525" algn="ctr">
            <a:noFill/>
            <a:miter lim="800000"/>
            <a:headEnd/>
            <a:tailEnd/>
          </a:ln>
        </p:spPr>
        <p:txBody>
          <a:bodyPr lIns="54000" rIns="18000">
            <a:spAutoFit/>
          </a:bodyPr>
          <a:lstStyle/>
          <a:p>
            <a:pPr marL="174625" indent="-173038">
              <a:spcBef>
                <a:spcPct val="50000"/>
              </a:spcBef>
            </a:pPr>
            <a:endParaRPr lang="en-GB"/>
          </a:p>
        </p:txBody>
      </p:sp>
      <p:sp>
        <p:nvSpPr>
          <p:cNvPr id="5126" name="Text Box 8"/>
          <p:cNvSpPr txBox="1">
            <a:spLocks noChangeArrowheads="1"/>
          </p:cNvSpPr>
          <p:nvPr/>
        </p:nvSpPr>
        <p:spPr bwMode="auto">
          <a:xfrm>
            <a:off x="3996104" y="4862513"/>
            <a:ext cx="3628292" cy="646331"/>
          </a:xfrm>
          <a:prstGeom prst="rect">
            <a:avLst/>
          </a:prstGeom>
          <a:noFill/>
          <a:ln w="9525" algn="ctr">
            <a:noFill/>
            <a:miter lim="800000"/>
            <a:headEnd/>
            <a:tailEnd/>
          </a:ln>
        </p:spPr>
        <p:txBody>
          <a:bodyPr lIns="54000" rIns="18000">
            <a:spAutoFit/>
          </a:bodyPr>
          <a:lstStyle/>
          <a:p>
            <a:pPr marL="174625" indent="-173038">
              <a:spcBef>
                <a:spcPct val="50000"/>
              </a:spcBef>
            </a:pPr>
            <a:r>
              <a:rPr lang="en-GB">
                <a:solidFill>
                  <a:srgbClr val="4D4D4D"/>
                </a:solidFill>
              </a:rPr>
              <a:t>+ EUCOR - European Confederation of  the Upper Rhine Universities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400" dirty="0" smtClean="0">
                <a:solidFill>
                  <a:schemeClr val="accent2">
                    <a:lumMod val="75000"/>
                  </a:schemeClr>
                </a:solidFill>
              </a:rPr>
              <a:t>A world-known </a:t>
            </a:r>
            <a:r>
              <a:rPr lang="en-US" sz="2400" dirty="0" err="1" smtClean="0">
                <a:solidFill>
                  <a:schemeClr val="accent2">
                    <a:lumMod val="75000"/>
                  </a:schemeClr>
                </a:solidFill>
              </a:rPr>
              <a:t>trinational</a:t>
            </a:r>
            <a:r>
              <a:rPr lang="en-US" sz="2400" dirty="0" smtClean="0">
                <a:solidFill>
                  <a:schemeClr val="accent2">
                    <a:lumMod val="75000"/>
                  </a:schemeClr>
                </a:solidFill>
              </a:rPr>
              <a:t> cluster in life sciences</a:t>
            </a:r>
            <a:endParaRPr lang="fr-FR" sz="2400" dirty="0">
              <a:solidFill>
                <a:schemeClr val="accent2">
                  <a:lumMod val="75000"/>
                </a:schemeClr>
              </a:solidFill>
            </a:endParaRPr>
          </a:p>
        </p:txBody>
      </p:sp>
      <p:sp>
        <p:nvSpPr>
          <p:cNvPr id="4" name="Espace réservé du texte 3"/>
          <p:cNvSpPr>
            <a:spLocks noGrp="1"/>
          </p:cNvSpPr>
          <p:nvPr>
            <p:ph type="body" sz="half" idx="2"/>
          </p:nvPr>
        </p:nvSpPr>
        <p:spPr>
          <a:xfrm>
            <a:off x="467544" y="1700808"/>
            <a:ext cx="3008313" cy="4691063"/>
          </a:xfrm>
        </p:spPr>
        <p:txBody>
          <a:bodyPr>
            <a:noAutofit/>
          </a:bodyPr>
          <a:lstStyle/>
          <a:p>
            <a:r>
              <a:rPr lang="en-US" sz="1800" i="1" dirty="0" smtClean="0"/>
              <a:t>As a unique project established in the heart of Europe, bringing together Alsace in France, South Baden in Germany and Northwest Switzerland, with as centers Strasbourg, Freiburg and Basel, </a:t>
            </a:r>
            <a:r>
              <a:rPr lang="en-US" sz="1800" i="1" dirty="0" err="1" smtClean="0"/>
              <a:t>BioValley</a:t>
            </a:r>
            <a:r>
              <a:rPr lang="en-US" sz="1800" i="1" dirty="0" smtClean="0"/>
              <a:t> was one of the first European initiatives for the promotion and the development of life sciences. It has grown to become one of the leading life sciences regions in the world.</a:t>
            </a:r>
            <a:endParaRPr lang="fr-FR" sz="1800" dirty="0" smtClean="0"/>
          </a:p>
          <a:p>
            <a:endParaRPr lang="fr-FR" sz="1800" dirty="0"/>
          </a:p>
        </p:txBody>
      </p:sp>
      <p:pic>
        <p:nvPicPr>
          <p:cNvPr id="39938" name="Picture 2"/>
          <p:cNvPicPr>
            <a:picLocks noGrp="1" noChangeAspect="1" noChangeArrowheads="1"/>
          </p:cNvPicPr>
          <p:nvPr>
            <p:ph idx="1"/>
          </p:nvPr>
        </p:nvPicPr>
        <p:blipFill>
          <a:blip r:embed="rId2" cstate="print"/>
          <a:srcRect/>
          <a:stretch>
            <a:fillRect/>
          </a:stretch>
        </p:blipFill>
        <p:spPr bwMode="auto">
          <a:xfrm>
            <a:off x="4693021" y="273050"/>
            <a:ext cx="2875807"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20313" y="490539"/>
            <a:ext cx="7499838" cy="490537"/>
          </a:xfrm>
          <a:prstGeom prst="rect">
            <a:avLst/>
          </a:prstGeom>
          <a:noFill/>
          <a:ln w="9525">
            <a:noFill/>
            <a:miter lim="800000"/>
            <a:headEnd/>
            <a:tailEnd/>
          </a:ln>
        </p:spPr>
        <p:txBody>
          <a:bodyPr/>
          <a:lstStyle/>
          <a:p>
            <a:pPr>
              <a:lnSpc>
                <a:spcPct val="100000"/>
              </a:lnSpc>
              <a:spcBef>
                <a:spcPct val="0"/>
              </a:spcBef>
            </a:pPr>
            <a:r>
              <a:rPr lang="de-DE" sz="2800" b="1" dirty="0" smtClean="0">
                <a:solidFill>
                  <a:schemeClr val="accent2">
                    <a:lumMod val="75000"/>
                  </a:schemeClr>
                </a:solidFill>
              </a:rPr>
              <a:t>The TMR </a:t>
            </a:r>
            <a:r>
              <a:rPr lang="de-DE" sz="2800" b="1" dirty="0" err="1">
                <a:solidFill>
                  <a:schemeClr val="accent2">
                    <a:lumMod val="75000"/>
                  </a:schemeClr>
                </a:solidFill>
              </a:rPr>
              <a:t>ambition</a:t>
            </a:r>
            <a:endParaRPr lang="de-DE" sz="2800" b="1" dirty="0">
              <a:solidFill>
                <a:schemeClr val="accent2">
                  <a:lumMod val="75000"/>
                </a:schemeClr>
              </a:solidFill>
            </a:endParaRPr>
          </a:p>
        </p:txBody>
      </p:sp>
      <p:sp>
        <p:nvSpPr>
          <p:cNvPr id="8195" name="Rectangle 3"/>
          <p:cNvSpPr>
            <a:spLocks noChangeArrowheads="1"/>
          </p:cNvSpPr>
          <p:nvPr/>
        </p:nvSpPr>
        <p:spPr bwMode="auto">
          <a:xfrm>
            <a:off x="395536" y="908720"/>
            <a:ext cx="8403980" cy="3416320"/>
          </a:xfrm>
          <a:prstGeom prst="rect">
            <a:avLst/>
          </a:prstGeom>
          <a:noFill/>
          <a:ln w="9525">
            <a:noFill/>
            <a:miter lim="800000"/>
            <a:headEnd/>
            <a:tailEnd/>
          </a:ln>
        </p:spPr>
        <p:txBody>
          <a:bodyPr wrap="square" anchor="ctr">
            <a:spAutoFit/>
          </a:bodyPr>
          <a:lstStyle/>
          <a:p>
            <a:pPr>
              <a:lnSpc>
                <a:spcPct val="100000"/>
              </a:lnSpc>
              <a:spcBef>
                <a:spcPct val="0"/>
              </a:spcBef>
            </a:pPr>
            <a:endParaRPr lang="en-GB" b="0" dirty="0">
              <a:solidFill>
                <a:srgbClr val="4D4D4D"/>
              </a:solidFill>
            </a:endParaRPr>
          </a:p>
          <a:p>
            <a:pPr>
              <a:lnSpc>
                <a:spcPct val="100000"/>
              </a:lnSpc>
              <a:spcBef>
                <a:spcPct val="0"/>
              </a:spcBef>
            </a:pPr>
            <a:endParaRPr lang="en-GB" b="0" dirty="0">
              <a:solidFill>
                <a:srgbClr val="4D4D4D"/>
              </a:solidFill>
            </a:endParaRPr>
          </a:p>
          <a:p>
            <a:pPr>
              <a:lnSpc>
                <a:spcPct val="100000"/>
              </a:lnSpc>
              <a:spcBef>
                <a:spcPct val="0"/>
              </a:spcBef>
            </a:pPr>
            <a:r>
              <a:rPr lang="en-GB" dirty="0">
                <a:solidFill>
                  <a:srgbClr val="4D4D4D"/>
                </a:solidFill>
              </a:rPr>
              <a:t>The common decision of the stakeholders </a:t>
            </a:r>
            <a:endParaRPr lang="en-GB" dirty="0" smtClean="0">
              <a:solidFill>
                <a:srgbClr val="4D4D4D"/>
              </a:solidFill>
            </a:endParaRPr>
          </a:p>
          <a:p>
            <a:pPr>
              <a:lnSpc>
                <a:spcPct val="100000"/>
              </a:lnSpc>
              <a:spcBef>
                <a:spcPct val="0"/>
              </a:spcBef>
            </a:pPr>
            <a:r>
              <a:rPr lang="en-GB" dirty="0" smtClean="0">
                <a:solidFill>
                  <a:srgbClr val="4D4D4D"/>
                </a:solidFill>
              </a:rPr>
              <a:t>of </a:t>
            </a:r>
            <a:r>
              <a:rPr lang="en-GB" dirty="0">
                <a:solidFill>
                  <a:srgbClr val="4D4D4D"/>
                </a:solidFill>
              </a:rPr>
              <a:t>the Tri-national Metropolitan region Upper-Rhine: </a:t>
            </a:r>
          </a:p>
          <a:p>
            <a:pPr>
              <a:lnSpc>
                <a:spcPct val="100000"/>
              </a:lnSpc>
              <a:spcBef>
                <a:spcPct val="0"/>
              </a:spcBef>
            </a:pPr>
            <a:r>
              <a:rPr lang="en-GB" b="1" dirty="0">
                <a:solidFill>
                  <a:srgbClr val="4D4D4D"/>
                </a:solidFill>
              </a:rPr>
              <a:t>“To become the most dynamic knowledge-based </a:t>
            </a:r>
            <a:r>
              <a:rPr lang="en-GB" b="1" i="1" dirty="0">
                <a:solidFill>
                  <a:srgbClr val="4D4D4D"/>
                </a:solidFill>
              </a:rPr>
              <a:t>transnational</a:t>
            </a:r>
            <a:r>
              <a:rPr lang="en-GB" b="1" dirty="0">
                <a:solidFill>
                  <a:srgbClr val="4D4D4D"/>
                </a:solidFill>
              </a:rPr>
              <a:t> economic area of Europe by 2020</a:t>
            </a:r>
            <a:r>
              <a:rPr lang="en-GB" b="1" dirty="0"/>
              <a:t> </a:t>
            </a:r>
            <a:r>
              <a:rPr lang="en-GB" b="1" dirty="0">
                <a:solidFill>
                  <a:srgbClr val="4D4D4D"/>
                </a:solidFill>
              </a:rPr>
              <a:t>” </a:t>
            </a:r>
          </a:p>
          <a:p>
            <a:pPr>
              <a:lnSpc>
                <a:spcPct val="100000"/>
              </a:lnSpc>
              <a:spcBef>
                <a:spcPct val="0"/>
              </a:spcBef>
            </a:pPr>
            <a:endParaRPr lang="en-GB" b="0" dirty="0">
              <a:solidFill>
                <a:srgbClr val="4D4D4D"/>
              </a:solidFill>
            </a:endParaRPr>
          </a:p>
          <a:p>
            <a:pPr>
              <a:lnSpc>
                <a:spcPct val="100000"/>
              </a:lnSpc>
              <a:spcBef>
                <a:spcPct val="0"/>
              </a:spcBef>
            </a:pPr>
            <a:r>
              <a:rPr lang="en-GB" dirty="0">
                <a:solidFill>
                  <a:srgbClr val="4D4D4D"/>
                </a:solidFill>
              </a:rPr>
              <a:t>	</a:t>
            </a:r>
            <a:r>
              <a:rPr lang="en-GB" dirty="0">
                <a:solidFill>
                  <a:schemeClr val="accent2">
                    <a:lumMod val="75000"/>
                  </a:schemeClr>
                </a:solidFill>
              </a:rPr>
              <a:t>A laboratory for the implementation of the Europe 2020 strategy</a:t>
            </a:r>
          </a:p>
          <a:p>
            <a:pPr>
              <a:lnSpc>
                <a:spcPct val="100000"/>
              </a:lnSpc>
              <a:spcBef>
                <a:spcPct val="0"/>
              </a:spcBef>
            </a:pPr>
            <a:endParaRPr lang="de-DE" b="0" dirty="0">
              <a:solidFill>
                <a:srgbClr val="4D4D4D"/>
              </a:solidFill>
            </a:endParaRPr>
          </a:p>
          <a:p>
            <a:pPr>
              <a:lnSpc>
                <a:spcPct val="100000"/>
              </a:lnSpc>
              <a:spcBef>
                <a:spcPct val="0"/>
              </a:spcBef>
            </a:pPr>
            <a:endParaRPr lang="de-DE" b="0" dirty="0">
              <a:solidFill>
                <a:srgbClr val="4D4D4D"/>
              </a:solidFill>
            </a:endParaRPr>
          </a:p>
          <a:p>
            <a:pPr>
              <a:lnSpc>
                <a:spcPct val="100000"/>
              </a:lnSpc>
              <a:spcBef>
                <a:spcPct val="0"/>
              </a:spcBef>
            </a:pPr>
            <a:endParaRPr lang="de-DE" b="0" dirty="0">
              <a:solidFill>
                <a:srgbClr val="4D4D4D"/>
              </a:solidFill>
            </a:endParaRPr>
          </a:p>
          <a:p>
            <a:pPr>
              <a:lnSpc>
                <a:spcPct val="100000"/>
              </a:lnSpc>
              <a:spcBef>
                <a:spcPct val="0"/>
              </a:spcBef>
            </a:pPr>
            <a:endParaRPr lang="de-DE" b="0" dirty="0">
              <a:solidFill>
                <a:srgbClr val="4D4D4D"/>
              </a:solidFill>
            </a:endParaRPr>
          </a:p>
        </p:txBody>
      </p:sp>
      <p:sp>
        <p:nvSpPr>
          <p:cNvPr id="8197" name="AutoShape 5"/>
          <p:cNvSpPr>
            <a:spLocks noChangeArrowheads="1"/>
          </p:cNvSpPr>
          <p:nvPr/>
        </p:nvSpPr>
        <p:spPr bwMode="auto">
          <a:xfrm>
            <a:off x="467544" y="2852936"/>
            <a:ext cx="370742" cy="458787"/>
          </a:xfrm>
          <a:prstGeom prst="rightArrow">
            <a:avLst>
              <a:gd name="adj1" fmla="val 50000"/>
              <a:gd name="adj2" fmla="val 25000"/>
            </a:avLst>
          </a:prstGeom>
          <a:solidFill>
            <a:srgbClr val="9A2500"/>
          </a:solidFill>
          <a:ln w="9525" algn="ctr">
            <a:solidFill>
              <a:srgbClr val="9A2500"/>
            </a:solidFill>
            <a:miter lim="800000"/>
            <a:headEnd/>
            <a:tailEnd/>
          </a:ln>
          <a:effectLst/>
        </p:spPr>
        <p:txBody>
          <a:bodyPr wrap="none" lIns="54000" rIns="18000" anchor="ctr"/>
          <a:lstStyle/>
          <a:p>
            <a:endParaRPr lang="fr-FR"/>
          </a:p>
        </p:txBody>
      </p:sp>
      <p:pic>
        <p:nvPicPr>
          <p:cNvPr id="8198" name="Picture 6"/>
          <p:cNvPicPr>
            <a:picLocks noChangeAspect="1" noChangeArrowheads="1"/>
          </p:cNvPicPr>
          <p:nvPr/>
        </p:nvPicPr>
        <p:blipFill>
          <a:blip r:embed="rId3" cstate="print"/>
          <a:srcRect/>
          <a:stretch>
            <a:fillRect/>
          </a:stretch>
        </p:blipFill>
        <p:spPr bwMode="auto">
          <a:xfrm>
            <a:off x="1475656" y="3284984"/>
            <a:ext cx="6004233" cy="3412146"/>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smtClean="0"/>
              <a:t>Upper</a:t>
            </a:r>
            <a:r>
              <a:rPr lang="fr-FR" b="1" dirty="0" smtClean="0"/>
              <a:t>-Rhine area: </a:t>
            </a:r>
            <a:br>
              <a:rPr lang="fr-FR" b="1" dirty="0" smtClean="0"/>
            </a:br>
            <a:r>
              <a:rPr lang="fr-FR" b="1" dirty="0" err="1" smtClean="0"/>
              <a:t>opportunities</a:t>
            </a:r>
            <a:r>
              <a:rPr lang="fr-FR" b="1" dirty="0" smtClean="0"/>
              <a:t> and </a:t>
            </a:r>
            <a:r>
              <a:rPr lang="fr-FR" b="1" dirty="0" err="1" smtClean="0"/>
              <a:t>difficulties</a:t>
            </a:r>
            <a:endParaRPr lang="fr-FR" b="1" dirty="0"/>
          </a:p>
        </p:txBody>
      </p:sp>
      <p:sp>
        <p:nvSpPr>
          <p:cNvPr id="3" name="Espace réservé du contenu 2"/>
          <p:cNvSpPr>
            <a:spLocks noGrp="1"/>
          </p:cNvSpPr>
          <p:nvPr>
            <p:ph idx="1"/>
          </p:nvPr>
        </p:nvSpPr>
        <p:spPr/>
        <p:txBody>
          <a:bodyPr/>
          <a:lstStyle/>
          <a:p>
            <a:r>
              <a:rPr lang="fr-FR" dirty="0" smtClean="0"/>
              <a:t>Volume and </a:t>
            </a:r>
            <a:r>
              <a:rPr lang="fr-FR" dirty="0" err="1" smtClean="0"/>
              <a:t>variety</a:t>
            </a:r>
            <a:r>
              <a:rPr lang="fr-FR" dirty="0" smtClean="0"/>
              <a:t> of  the local </a:t>
            </a:r>
            <a:r>
              <a:rPr lang="fr-FR" dirty="0" err="1" smtClean="0"/>
              <a:t>endowment</a:t>
            </a:r>
            <a:r>
              <a:rPr lang="fr-FR" dirty="0" smtClean="0"/>
              <a:t> (science, </a:t>
            </a:r>
            <a:r>
              <a:rPr lang="fr-FR" dirty="0" err="1" smtClean="0"/>
              <a:t>technology</a:t>
            </a:r>
            <a:r>
              <a:rPr lang="fr-FR" dirty="0" smtClean="0"/>
              <a:t>, culture, …) </a:t>
            </a:r>
            <a:r>
              <a:rPr lang="fr-FR" dirty="0" err="1" smtClean="0"/>
              <a:t>is</a:t>
            </a:r>
            <a:r>
              <a:rPr lang="fr-FR" dirty="0" smtClean="0"/>
              <a:t> a </a:t>
            </a:r>
            <a:r>
              <a:rPr lang="fr-FR" dirty="0" err="1" smtClean="0"/>
              <a:t>potential</a:t>
            </a:r>
            <a:r>
              <a:rPr lang="fr-FR" dirty="0" smtClean="0"/>
              <a:t> </a:t>
            </a:r>
            <a:r>
              <a:rPr lang="fr-FR" dirty="0" smtClean="0"/>
              <a:t>for </a:t>
            </a:r>
            <a:r>
              <a:rPr lang="fr-FR" dirty="0" smtClean="0"/>
              <a:t>innovation but not a </a:t>
            </a:r>
            <a:r>
              <a:rPr lang="fr-FR" dirty="0" err="1" smtClean="0"/>
              <a:t>sufficient</a:t>
            </a:r>
            <a:r>
              <a:rPr lang="fr-FR" dirty="0" smtClean="0"/>
              <a:t> condition.</a:t>
            </a:r>
          </a:p>
          <a:p>
            <a:r>
              <a:rPr lang="fr-FR" dirty="0" err="1" smtClean="0"/>
              <a:t>Critical</a:t>
            </a:r>
            <a:r>
              <a:rPr lang="fr-FR" dirty="0" smtClean="0"/>
              <a:t> mass </a:t>
            </a:r>
            <a:r>
              <a:rPr lang="fr-FR" dirty="0" err="1" smtClean="0"/>
              <a:t>means</a:t>
            </a:r>
            <a:r>
              <a:rPr lang="fr-FR" dirty="0" smtClean="0"/>
              <a:t> </a:t>
            </a:r>
            <a:r>
              <a:rPr lang="fr-FR" dirty="0" err="1" smtClean="0"/>
              <a:t>interlinking</a:t>
            </a:r>
            <a:r>
              <a:rPr lang="fr-FR" dirty="0" smtClean="0"/>
              <a:t> </a:t>
            </a:r>
            <a:r>
              <a:rPr lang="fr-FR" dirty="0" err="1" smtClean="0"/>
              <a:t>assets</a:t>
            </a:r>
            <a:r>
              <a:rPr lang="fr-FR" dirty="0" smtClean="0"/>
              <a:t>.</a:t>
            </a:r>
          </a:p>
          <a:p>
            <a:r>
              <a:rPr lang="fr-FR" dirty="0" err="1" smtClean="0"/>
              <a:t>Variety</a:t>
            </a:r>
            <a:r>
              <a:rPr lang="fr-FR" dirty="0" smtClean="0"/>
              <a:t> of institutions, cultures and </a:t>
            </a:r>
            <a:r>
              <a:rPr lang="fr-FR" dirty="0" err="1" smtClean="0"/>
              <a:t>languages</a:t>
            </a:r>
            <a:r>
              <a:rPr lang="fr-FR" dirty="0" smtClean="0"/>
              <a:t> </a:t>
            </a:r>
            <a:r>
              <a:rPr lang="fr-FR" dirty="0" err="1" smtClean="0"/>
              <a:t>is</a:t>
            </a:r>
            <a:r>
              <a:rPr lang="fr-FR" dirty="0" smtClean="0"/>
              <a:t> an </a:t>
            </a:r>
            <a:r>
              <a:rPr lang="fr-FR" dirty="0" err="1" smtClean="0"/>
              <a:t>advantage</a:t>
            </a:r>
            <a:r>
              <a:rPr lang="fr-FR" dirty="0" smtClean="0"/>
              <a:t> in </a:t>
            </a:r>
            <a:r>
              <a:rPr lang="fr-FR" dirty="0" err="1" smtClean="0"/>
              <a:t>terms</a:t>
            </a:r>
            <a:r>
              <a:rPr lang="fr-FR" dirty="0" smtClean="0"/>
              <a:t> of </a:t>
            </a:r>
            <a:r>
              <a:rPr lang="fr-FR" dirty="0" err="1" smtClean="0"/>
              <a:t>evolutionary</a:t>
            </a:r>
            <a:r>
              <a:rPr lang="fr-FR" dirty="0" smtClean="0"/>
              <a:t> </a:t>
            </a:r>
            <a:r>
              <a:rPr lang="fr-FR" dirty="0" err="1" smtClean="0"/>
              <a:t>models</a:t>
            </a:r>
            <a:r>
              <a:rPr lang="fr-FR" dirty="0" smtClean="0"/>
              <a:t>, but </a:t>
            </a:r>
            <a:r>
              <a:rPr lang="fr-FR" dirty="0" err="1" smtClean="0"/>
              <a:t>it</a:t>
            </a:r>
            <a:r>
              <a:rPr lang="fr-FR" dirty="0" smtClean="0"/>
              <a:t> </a:t>
            </a:r>
            <a:r>
              <a:rPr lang="fr-FR" dirty="0" err="1" smtClean="0"/>
              <a:t>increases</a:t>
            </a:r>
            <a:r>
              <a:rPr lang="fr-FR" dirty="0" smtClean="0"/>
              <a:t> transaction </a:t>
            </a:r>
            <a:r>
              <a:rPr lang="fr-FR" dirty="0" err="1" smtClean="0"/>
              <a:t>costs</a:t>
            </a:r>
            <a:r>
              <a:rPr lang="fr-FR" dirty="0" smtClean="0"/>
              <a:t> in the short </a:t>
            </a:r>
            <a:r>
              <a:rPr lang="fr-FR" dirty="0" err="1" smtClean="0"/>
              <a:t>run</a:t>
            </a:r>
            <a:r>
              <a:rPr lang="fr-FR" dirty="0" smtClean="0"/>
              <a:t>!</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466728" cy="1162050"/>
          </a:xfrm>
        </p:spPr>
        <p:txBody>
          <a:bodyPr>
            <a:noAutofit/>
          </a:bodyPr>
          <a:lstStyle/>
          <a:p>
            <a:r>
              <a:rPr lang="fr-FR" sz="2800" dirty="0" smtClean="0">
                <a:solidFill>
                  <a:schemeClr val="accent2">
                    <a:lumMod val="75000"/>
                  </a:schemeClr>
                </a:solidFill>
              </a:rPr>
              <a:t>Issues and challenges: </a:t>
            </a:r>
            <a:r>
              <a:rPr lang="fr-FR" sz="2800" dirty="0" smtClean="0"/>
              <a:t/>
            </a:r>
            <a:br>
              <a:rPr lang="fr-FR" sz="2800" dirty="0" smtClean="0"/>
            </a:br>
            <a:r>
              <a:rPr lang="fr-FR" sz="2800" dirty="0" smtClean="0"/>
              <a:t>1. </a:t>
            </a:r>
            <a:r>
              <a:rPr lang="fr-FR" sz="2800" dirty="0" err="1" smtClean="0"/>
              <a:t>Distributed</a:t>
            </a:r>
            <a:r>
              <a:rPr lang="fr-FR" sz="2800" dirty="0" smtClean="0"/>
              <a:t> </a:t>
            </a:r>
            <a:r>
              <a:rPr lang="fr-FR" sz="2800" dirty="0" err="1" smtClean="0"/>
              <a:t>academic</a:t>
            </a:r>
            <a:r>
              <a:rPr lang="fr-FR" sz="2800" dirty="0" smtClean="0"/>
              <a:t> </a:t>
            </a:r>
            <a:r>
              <a:rPr lang="fr-FR" sz="2800" dirty="0" err="1" smtClean="0"/>
              <a:t>strengths</a:t>
            </a:r>
            <a:endParaRPr lang="fr-FR" sz="1200" dirty="0"/>
          </a:p>
        </p:txBody>
      </p:sp>
      <p:sp>
        <p:nvSpPr>
          <p:cNvPr id="4" name="Espace réservé du texte 3"/>
          <p:cNvSpPr>
            <a:spLocks noGrp="1"/>
          </p:cNvSpPr>
          <p:nvPr>
            <p:ph type="body" sz="half" idx="2"/>
          </p:nvPr>
        </p:nvSpPr>
        <p:spPr>
          <a:xfrm>
            <a:off x="457200" y="2420888"/>
            <a:ext cx="3008313" cy="3705275"/>
          </a:xfrm>
        </p:spPr>
        <p:txBody>
          <a:bodyPr>
            <a:normAutofit/>
          </a:bodyPr>
          <a:lstStyle/>
          <a:p>
            <a:r>
              <a:rPr lang="fr-FR" sz="2800" dirty="0" smtClean="0"/>
              <a:t>Not one </a:t>
            </a:r>
            <a:r>
              <a:rPr lang="fr-FR" sz="2800" dirty="0" err="1" smtClean="0"/>
              <a:t>big</a:t>
            </a:r>
            <a:r>
              <a:rPr lang="fr-FR" sz="2800" dirty="0" smtClean="0"/>
              <a:t> </a:t>
            </a:r>
            <a:r>
              <a:rPr lang="fr-FR" sz="2800" dirty="0" err="1" smtClean="0"/>
              <a:t>university</a:t>
            </a:r>
            <a:r>
              <a:rPr lang="fr-FR" sz="2800" dirty="0" smtClean="0"/>
              <a:t> but </a:t>
            </a:r>
            <a:r>
              <a:rPr lang="fr-FR" sz="2800" dirty="0" err="1" smtClean="0"/>
              <a:t>several</a:t>
            </a:r>
            <a:r>
              <a:rPr lang="fr-FR" sz="2800" dirty="0" smtClean="0"/>
              <a:t> « </a:t>
            </a:r>
            <a:r>
              <a:rPr lang="fr-FR" sz="2800" dirty="0" err="1" smtClean="0"/>
              <a:t>universities</a:t>
            </a:r>
            <a:r>
              <a:rPr lang="fr-FR" sz="2800" dirty="0" smtClean="0"/>
              <a:t> of excellence » </a:t>
            </a:r>
            <a:r>
              <a:rPr lang="fr-FR" sz="2800" dirty="0" err="1" smtClean="0"/>
              <a:t>along</a:t>
            </a:r>
            <a:r>
              <a:rPr lang="fr-FR" sz="2800" dirty="0" smtClean="0"/>
              <a:t> the Rhine.</a:t>
            </a:r>
            <a:endParaRPr lang="fr-FR" sz="2800" dirty="0"/>
          </a:p>
        </p:txBody>
      </p:sp>
      <p:pic>
        <p:nvPicPr>
          <p:cNvPr id="5" name="Picture 8" descr="hgf"/>
          <p:cNvPicPr>
            <a:picLocks noGrp="1" noChangeAspect="1" noChangeArrowheads="1"/>
          </p:cNvPicPr>
          <p:nvPr>
            <p:ph idx="1"/>
          </p:nvPr>
        </p:nvPicPr>
        <p:blipFill>
          <a:blip r:embed="rId2" cstate="print"/>
          <a:srcRect/>
          <a:stretch>
            <a:fillRect/>
          </a:stretch>
        </p:blipFill>
        <p:spPr bwMode="auto">
          <a:xfrm>
            <a:off x="4113215" y="273050"/>
            <a:ext cx="4035420" cy="58531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322712" cy="1162050"/>
          </a:xfrm>
        </p:spPr>
        <p:txBody>
          <a:bodyPr>
            <a:noAutofit/>
          </a:bodyPr>
          <a:lstStyle/>
          <a:p>
            <a:r>
              <a:rPr lang="fr-FR" sz="2400" dirty="0" smtClean="0">
                <a:solidFill>
                  <a:schemeClr val="accent2">
                    <a:lumMod val="75000"/>
                  </a:schemeClr>
                </a:solidFill>
              </a:rPr>
              <a:t>I</a:t>
            </a:r>
            <a:r>
              <a:rPr lang="fr-FR" sz="2400" dirty="0" smtClean="0">
                <a:solidFill>
                  <a:schemeClr val="accent2">
                    <a:lumMod val="75000"/>
                  </a:schemeClr>
                </a:solidFill>
              </a:rPr>
              <a:t>ssues and challenges:</a:t>
            </a:r>
            <a:endParaRPr lang="fr-FR" sz="1100" dirty="0">
              <a:solidFill>
                <a:schemeClr val="accent2">
                  <a:lumMod val="75000"/>
                </a:schemeClr>
              </a:solidFill>
            </a:endParaRPr>
          </a:p>
        </p:txBody>
      </p:sp>
      <p:sp>
        <p:nvSpPr>
          <p:cNvPr id="4" name="Espace réservé du texte 3"/>
          <p:cNvSpPr>
            <a:spLocks noGrp="1"/>
          </p:cNvSpPr>
          <p:nvPr>
            <p:ph type="body" sz="half" idx="2"/>
          </p:nvPr>
        </p:nvSpPr>
        <p:spPr/>
        <p:txBody>
          <a:bodyPr>
            <a:normAutofit/>
          </a:bodyPr>
          <a:lstStyle/>
          <a:p>
            <a:r>
              <a:rPr lang="fr-FR" sz="2800" dirty="0" smtClean="0"/>
              <a:t>2. </a:t>
            </a:r>
            <a:r>
              <a:rPr lang="fr-FR" sz="2800" b="1" dirty="0" err="1" smtClean="0"/>
              <a:t>Critical</a:t>
            </a:r>
            <a:r>
              <a:rPr lang="fr-FR" sz="2800" b="1" dirty="0" smtClean="0"/>
              <a:t> mass for </a:t>
            </a:r>
            <a:r>
              <a:rPr lang="fr-FR" sz="2800" b="1" dirty="0" err="1" smtClean="0"/>
              <a:t>knowledge</a:t>
            </a:r>
            <a:r>
              <a:rPr lang="fr-FR" sz="2800" b="1" dirty="0" smtClean="0"/>
              <a:t>-</a:t>
            </a:r>
            <a:r>
              <a:rPr lang="fr-FR" sz="2800" b="1" dirty="0" err="1" smtClean="0"/>
              <a:t>based</a:t>
            </a:r>
            <a:r>
              <a:rPr lang="fr-FR" sz="2800" b="1" dirty="0" smtClean="0"/>
              <a:t>  </a:t>
            </a:r>
            <a:r>
              <a:rPr lang="fr-FR" sz="2800" b="1" dirty="0" err="1" smtClean="0"/>
              <a:t>activities</a:t>
            </a:r>
            <a:r>
              <a:rPr lang="fr-FR" sz="2800" b="1" dirty="0" smtClean="0"/>
              <a:t>:</a:t>
            </a:r>
          </a:p>
          <a:p>
            <a:endParaRPr lang="fr-FR" sz="2400" dirty="0" smtClean="0"/>
          </a:p>
          <a:p>
            <a:r>
              <a:rPr lang="fr-FR" sz="2400" dirty="0" smtClean="0"/>
              <a:t>The case of KIBS (business services)</a:t>
            </a:r>
            <a:endParaRPr lang="fr-FR" sz="2400" dirty="0"/>
          </a:p>
        </p:txBody>
      </p:sp>
      <p:pic>
        <p:nvPicPr>
          <p:cNvPr id="5" name="Picture 7" descr="Photo 006"/>
          <p:cNvPicPr>
            <a:picLocks noGrp="1" noChangeAspect="1" noChangeArrowheads="1"/>
          </p:cNvPicPr>
          <p:nvPr>
            <p:ph idx="1"/>
          </p:nvPr>
        </p:nvPicPr>
        <p:blipFill>
          <a:blip r:embed="rId2" cstate="print"/>
          <a:srcRect/>
          <a:stretch>
            <a:fillRect/>
          </a:stretch>
        </p:blipFill>
        <p:spPr bwMode="auto">
          <a:xfrm>
            <a:off x="4004794" y="273050"/>
            <a:ext cx="4252262" cy="5853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solidFill>
                  <a:schemeClr val="accent2">
                    <a:lumMod val="75000"/>
                  </a:schemeClr>
                </a:solidFill>
              </a:rPr>
              <a:t>Issues and challenges</a:t>
            </a:r>
            <a:endParaRPr lang="fr-FR" sz="1100" dirty="0">
              <a:solidFill>
                <a:schemeClr val="accent2">
                  <a:lumMod val="75000"/>
                </a:schemeClr>
              </a:solidFill>
            </a:endParaRPr>
          </a:p>
        </p:txBody>
      </p:sp>
      <p:sp>
        <p:nvSpPr>
          <p:cNvPr id="4" name="Espace réservé du texte 3"/>
          <p:cNvSpPr>
            <a:spLocks noGrp="1"/>
          </p:cNvSpPr>
          <p:nvPr>
            <p:ph type="body" sz="half" idx="2"/>
          </p:nvPr>
        </p:nvSpPr>
        <p:spPr/>
        <p:txBody>
          <a:bodyPr>
            <a:normAutofit/>
          </a:bodyPr>
          <a:lstStyle/>
          <a:p>
            <a:r>
              <a:rPr lang="fr-FR" sz="2400" dirty="0" smtClean="0"/>
              <a:t>3. </a:t>
            </a:r>
            <a:r>
              <a:rPr lang="fr-FR" sz="2400" b="1" dirty="0" err="1" smtClean="0"/>
              <a:t>Critical</a:t>
            </a:r>
            <a:r>
              <a:rPr lang="fr-FR" sz="2400" b="1" dirty="0" smtClean="0"/>
              <a:t> mass for </a:t>
            </a:r>
            <a:r>
              <a:rPr lang="fr-FR" sz="2400" b="1" dirty="0" err="1" smtClean="0"/>
              <a:t>activities</a:t>
            </a:r>
            <a:r>
              <a:rPr lang="fr-FR" sz="2400" b="1" dirty="0" smtClean="0"/>
              <a:t> in </a:t>
            </a:r>
            <a:r>
              <a:rPr lang="fr-FR" sz="2400" b="1" dirty="0" err="1" smtClean="0"/>
              <a:t>typical</a:t>
            </a:r>
            <a:r>
              <a:rPr lang="fr-FR" sz="2400" b="1" dirty="0" smtClean="0"/>
              <a:t> </a:t>
            </a:r>
            <a:r>
              <a:rPr lang="fr-FR" sz="2400" b="1" dirty="0" err="1" smtClean="0"/>
              <a:t>creative</a:t>
            </a:r>
            <a:r>
              <a:rPr lang="fr-FR" sz="2400" b="1" dirty="0" smtClean="0"/>
              <a:t> industries</a:t>
            </a:r>
          </a:p>
          <a:p>
            <a:endParaRPr lang="fr-FR" sz="2400" dirty="0" smtClean="0"/>
          </a:p>
          <a:p>
            <a:r>
              <a:rPr lang="fr-FR" sz="2400" dirty="0" err="1" smtClean="0"/>
              <a:t>Indicators</a:t>
            </a:r>
            <a:r>
              <a:rPr lang="fr-FR" sz="2400" dirty="0" smtClean="0"/>
              <a:t> of </a:t>
            </a:r>
            <a:r>
              <a:rPr lang="fr-FR" sz="2400" dirty="0" err="1" smtClean="0"/>
              <a:t>centrality</a:t>
            </a:r>
            <a:r>
              <a:rPr lang="fr-FR" sz="2400" dirty="0" smtClean="0"/>
              <a:t> </a:t>
            </a:r>
          </a:p>
          <a:p>
            <a:r>
              <a:rPr lang="fr-FR" sz="1800" dirty="0" smtClean="0"/>
              <a:t>(large </a:t>
            </a:r>
            <a:r>
              <a:rPr lang="fr-FR" sz="1800" dirty="0" err="1" smtClean="0"/>
              <a:t>urban</a:t>
            </a:r>
            <a:r>
              <a:rPr lang="fr-FR" sz="1800" dirty="0" smtClean="0"/>
              <a:t> </a:t>
            </a:r>
            <a:r>
              <a:rPr lang="fr-FR" sz="1800" dirty="0" err="1" smtClean="0"/>
              <a:t>agglomerations</a:t>
            </a:r>
            <a:r>
              <a:rPr lang="fr-FR" sz="1800" dirty="0" smtClean="0"/>
              <a:t>)</a:t>
            </a:r>
          </a:p>
          <a:p>
            <a:endParaRPr lang="fr-FR" sz="1800" dirty="0" smtClean="0"/>
          </a:p>
          <a:p>
            <a:r>
              <a:rPr lang="fr-FR" sz="1800" dirty="0" smtClean="0"/>
              <a:t>Paris, London: class 1</a:t>
            </a:r>
          </a:p>
          <a:p>
            <a:r>
              <a:rPr lang="fr-FR" sz="1800" dirty="0" smtClean="0"/>
              <a:t>…..</a:t>
            </a:r>
          </a:p>
          <a:p>
            <a:r>
              <a:rPr lang="fr-FR" sz="1800" dirty="0" smtClean="0"/>
              <a:t>Strasbourg: class 5</a:t>
            </a:r>
            <a:endParaRPr lang="fr-FR" sz="1800" dirty="0"/>
          </a:p>
        </p:txBody>
      </p:sp>
      <p:pic>
        <p:nvPicPr>
          <p:cNvPr id="7" name="Picture 4"/>
          <p:cNvPicPr>
            <a:picLocks noGrp="1" noChangeAspect="1" noChangeArrowheads="1"/>
          </p:cNvPicPr>
          <p:nvPr>
            <p:ph idx="1"/>
          </p:nvPr>
        </p:nvPicPr>
        <p:blipFill>
          <a:blip r:embed="rId2" cstate="print"/>
          <a:srcRect l="1874" t="1279"/>
          <a:stretch>
            <a:fillRect/>
          </a:stretch>
        </p:blipFill>
        <p:spPr bwMode="auto">
          <a:xfrm>
            <a:off x="3575050" y="827031"/>
            <a:ext cx="5111750" cy="4745151"/>
          </a:xfrm>
          <a:prstGeom prst="rect">
            <a:avLst/>
          </a:prstGeom>
          <a:noFill/>
          <a:ln w="9525">
            <a:noFill/>
            <a:miter lim="800000"/>
            <a:headEnd/>
            <a:tailEnd/>
          </a:ln>
          <a:effectLst/>
        </p:spPr>
      </p:pic>
      <p:sp>
        <p:nvSpPr>
          <p:cNvPr id="8" name="ZoneTexte 7"/>
          <p:cNvSpPr txBox="1"/>
          <p:nvPr/>
        </p:nvSpPr>
        <p:spPr>
          <a:xfrm>
            <a:off x="4067944" y="5949280"/>
            <a:ext cx="4271747" cy="584775"/>
          </a:xfrm>
          <a:prstGeom prst="rect">
            <a:avLst/>
          </a:prstGeom>
          <a:noFill/>
        </p:spPr>
        <p:txBody>
          <a:bodyPr wrap="none" rtlCol="0">
            <a:spAutoFit/>
          </a:bodyPr>
          <a:lstStyle/>
          <a:p>
            <a:r>
              <a:rPr lang="fr-FR" sz="3200" dirty="0" err="1" smtClean="0"/>
              <a:t>Ranking</a:t>
            </a:r>
            <a:r>
              <a:rPr lang="fr-FR" sz="3200" dirty="0" smtClean="0"/>
              <a:t> on 15 </a:t>
            </a:r>
            <a:r>
              <a:rPr lang="fr-FR" sz="3200" dirty="0" err="1" smtClean="0"/>
              <a:t>indicators</a:t>
            </a:r>
            <a:endParaRPr lang="fr-F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457200" y="1700808"/>
            <a:ext cx="3008313" cy="4425355"/>
          </a:xfrm>
        </p:spPr>
        <p:txBody>
          <a:bodyPr>
            <a:noAutofit/>
          </a:bodyPr>
          <a:lstStyle/>
          <a:p>
            <a:r>
              <a:rPr lang="en-GB" sz="2000" dirty="0" smtClean="0"/>
              <a:t>Alsace has some typical characteristics of the Upper-Rhine area : strong middle-tech industry, not enough creativity-based </a:t>
            </a:r>
            <a:r>
              <a:rPr lang="en-GB" sz="2000" dirty="0" smtClean="0"/>
              <a:t>activities.</a:t>
            </a:r>
          </a:p>
          <a:p>
            <a:endParaRPr lang="en-GB" sz="2000" dirty="0" smtClean="0"/>
          </a:p>
          <a:p>
            <a:r>
              <a:rPr lang="en-GB" sz="2000" dirty="0" smtClean="0"/>
              <a:t>It </a:t>
            </a:r>
            <a:r>
              <a:rPr lang="en-GB" sz="2000" dirty="0" smtClean="0"/>
              <a:t>definitely has a cultural and sociological identity but it is not </a:t>
            </a:r>
            <a:r>
              <a:rPr lang="en-GB" sz="2000" dirty="0" smtClean="0"/>
              <a:t>a full-fledged regional </a:t>
            </a:r>
            <a:r>
              <a:rPr lang="en-GB" sz="2000" dirty="0" smtClean="0"/>
              <a:t>innovation system (</a:t>
            </a:r>
            <a:r>
              <a:rPr lang="en-GB" sz="2000" dirty="0" smtClean="0"/>
              <a:t>RSI </a:t>
            </a:r>
            <a:r>
              <a:rPr lang="en-GB" sz="2000" dirty="0" smtClean="0"/>
              <a:t>coherence </a:t>
            </a:r>
            <a:r>
              <a:rPr lang="en-GB" sz="2000" dirty="0" smtClean="0"/>
              <a:t>problem)</a:t>
            </a:r>
            <a:endParaRPr lang="fr-FR" sz="2000" dirty="0" smtClean="0"/>
          </a:p>
          <a:p>
            <a:endParaRPr lang="fr-FR" sz="2000" dirty="0"/>
          </a:p>
        </p:txBody>
      </p:sp>
      <p:sp>
        <p:nvSpPr>
          <p:cNvPr id="5" name="Titre 1"/>
          <p:cNvSpPr>
            <a:spLocks noGrp="1"/>
          </p:cNvSpPr>
          <p:nvPr>
            <p:ph type="title"/>
          </p:nvPr>
        </p:nvSpPr>
        <p:spPr/>
        <p:txBody>
          <a:bodyPr>
            <a:noAutofit/>
          </a:bodyPr>
          <a:lstStyle/>
          <a:p>
            <a:r>
              <a:rPr lang="fr-FR" sz="2400" dirty="0" smtClean="0">
                <a:solidFill>
                  <a:schemeClr val="accent2">
                    <a:lumMod val="75000"/>
                  </a:schemeClr>
                </a:solidFill>
              </a:rPr>
              <a:t>Issues and challenges</a:t>
            </a:r>
            <a:br>
              <a:rPr lang="fr-FR" sz="2400" dirty="0" smtClean="0">
                <a:solidFill>
                  <a:schemeClr val="accent2">
                    <a:lumMod val="75000"/>
                  </a:schemeClr>
                </a:solidFill>
              </a:rPr>
            </a:br>
            <a:r>
              <a:rPr lang="fr-FR" sz="2400" dirty="0" err="1" smtClean="0">
                <a:solidFill>
                  <a:schemeClr val="accent2">
                    <a:lumMod val="75000"/>
                  </a:schemeClr>
                </a:solidFill>
              </a:rPr>
              <a:t>specially</a:t>
            </a:r>
            <a:r>
              <a:rPr lang="fr-FR" sz="2400" dirty="0" smtClean="0">
                <a:solidFill>
                  <a:schemeClr val="accent2">
                    <a:lumMod val="75000"/>
                  </a:schemeClr>
                </a:solidFill>
              </a:rPr>
              <a:t>  </a:t>
            </a:r>
            <a:r>
              <a:rPr lang="fr-FR" sz="2400" dirty="0" smtClean="0">
                <a:solidFill>
                  <a:schemeClr val="accent2">
                    <a:lumMod val="75000"/>
                  </a:schemeClr>
                </a:solidFill>
              </a:rPr>
              <a:t>for Alsace</a:t>
            </a:r>
            <a:endParaRPr lang="fr-FR" sz="1100" dirty="0">
              <a:solidFill>
                <a:schemeClr val="accent2">
                  <a:lumMod val="75000"/>
                </a:schemeClr>
              </a:solidFill>
            </a:endParaRPr>
          </a:p>
        </p:txBody>
      </p:sp>
      <p:pic>
        <p:nvPicPr>
          <p:cNvPr id="4097" name="Picture 1"/>
          <p:cNvPicPr>
            <a:picLocks noChangeAspect="1" noChangeArrowheads="1"/>
          </p:cNvPicPr>
          <p:nvPr/>
        </p:nvPicPr>
        <p:blipFill>
          <a:blip r:embed="rId2" cstate="print"/>
          <a:srcRect/>
          <a:stretch>
            <a:fillRect/>
          </a:stretch>
        </p:blipFill>
        <p:spPr bwMode="auto">
          <a:xfrm>
            <a:off x="4067944" y="908720"/>
            <a:ext cx="4762500" cy="3571875"/>
          </a:xfrm>
          <a:prstGeom prst="rect">
            <a:avLst/>
          </a:prstGeom>
          <a:noFill/>
          <a:ln w="9525">
            <a:noFill/>
            <a:miter lim="800000"/>
            <a:headEnd/>
            <a:tailEnd/>
          </a:ln>
        </p:spPr>
      </p:pic>
      <p:sp>
        <p:nvSpPr>
          <p:cNvPr id="7" name="ZoneTexte 6"/>
          <p:cNvSpPr txBox="1"/>
          <p:nvPr/>
        </p:nvSpPr>
        <p:spPr>
          <a:xfrm>
            <a:off x="4139952" y="5373216"/>
            <a:ext cx="3951146" cy="584775"/>
          </a:xfrm>
          <a:prstGeom prst="rect">
            <a:avLst/>
          </a:prstGeom>
          <a:noFill/>
        </p:spPr>
        <p:txBody>
          <a:bodyPr wrap="none" rtlCol="0">
            <a:spAutoFit/>
          </a:bodyPr>
          <a:lstStyle/>
          <a:p>
            <a:r>
              <a:rPr lang="fr-FR" sz="3200" dirty="0" smtClean="0"/>
              <a:t>Alsace </a:t>
            </a:r>
            <a:r>
              <a:rPr lang="fr-FR" sz="3200" dirty="0" err="1" smtClean="0"/>
              <a:t>facing</a:t>
            </a:r>
            <a:r>
              <a:rPr lang="fr-FR" sz="3200" dirty="0" smtClean="0"/>
              <a:t> </a:t>
            </a:r>
            <a:r>
              <a:rPr lang="fr-FR" sz="3200" dirty="0" err="1" smtClean="0"/>
              <a:t>its</a:t>
            </a:r>
            <a:r>
              <a:rPr lang="fr-FR" sz="3200" dirty="0" smtClean="0"/>
              <a:t> future</a:t>
            </a:r>
            <a:endParaRPr lang="fr-F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lumMod val="75000"/>
                  </a:schemeClr>
                </a:solidFill>
              </a:rPr>
              <a:t>Issues and challenges</a:t>
            </a:r>
            <a:br>
              <a:rPr lang="fr-FR" dirty="0" smtClean="0">
                <a:solidFill>
                  <a:schemeClr val="accent2">
                    <a:lumMod val="75000"/>
                  </a:schemeClr>
                </a:solidFill>
              </a:rPr>
            </a:br>
            <a:r>
              <a:rPr lang="fr-FR" dirty="0" err="1" smtClean="0">
                <a:solidFill>
                  <a:schemeClr val="accent2">
                    <a:lumMod val="75000"/>
                  </a:schemeClr>
                </a:solidFill>
              </a:rPr>
              <a:t>specially</a:t>
            </a:r>
            <a:r>
              <a:rPr lang="fr-FR" dirty="0" smtClean="0">
                <a:solidFill>
                  <a:schemeClr val="accent2">
                    <a:lumMod val="75000"/>
                  </a:schemeClr>
                </a:solidFill>
              </a:rPr>
              <a:t> for Alsace</a:t>
            </a:r>
            <a:endParaRPr lang="fr-FR" dirty="0">
              <a:solidFill>
                <a:schemeClr val="accent2">
                  <a:lumMod val="75000"/>
                </a:schemeClr>
              </a:solidFill>
            </a:endParaRPr>
          </a:p>
        </p:txBody>
      </p:sp>
      <p:sp>
        <p:nvSpPr>
          <p:cNvPr id="4" name="Espace réservé du texte 3"/>
          <p:cNvSpPr>
            <a:spLocks noGrp="1"/>
          </p:cNvSpPr>
          <p:nvPr>
            <p:ph type="body" sz="half" idx="2"/>
          </p:nvPr>
        </p:nvSpPr>
        <p:spPr/>
        <p:txBody>
          <a:bodyPr>
            <a:normAutofit/>
          </a:bodyPr>
          <a:lstStyle/>
          <a:p>
            <a:r>
              <a:rPr lang="fr-FR" sz="2400" dirty="0" err="1" smtClean="0"/>
              <a:t>Economic</a:t>
            </a:r>
            <a:r>
              <a:rPr lang="fr-FR" sz="2400" dirty="0" smtClean="0"/>
              <a:t> </a:t>
            </a:r>
            <a:r>
              <a:rPr lang="fr-FR" sz="2400" dirty="0" err="1" smtClean="0"/>
              <a:t>development</a:t>
            </a:r>
            <a:r>
              <a:rPr lang="fr-FR" sz="2400" dirty="0" smtClean="0"/>
              <a:t> </a:t>
            </a:r>
            <a:r>
              <a:rPr lang="fr-FR" sz="2400" dirty="0" err="1" smtClean="0"/>
              <a:t>should</a:t>
            </a:r>
            <a:r>
              <a:rPr lang="fr-FR" sz="2400" dirty="0" smtClean="0"/>
              <a:t> not </a:t>
            </a:r>
            <a:r>
              <a:rPr lang="fr-FR" sz="2400" dirty="0" err="1" smtClean="0"/>
              <a:t>be</a:t>
            </a:r>
            <a:r>
              <a:rPr lang="fr-FR" sz="2400" dirty="0" smtClean="0"/>
              <a:t> </a:t>
            </a:r>
            <a:r>
              <a:rPr lang="fr-FR" sz="2400" dirty="0" err="1" smtClean="0"/>
              <a:t>restricted</a:t>
            </a:r>
            <a:r>
              <a:rPr lang="fr-FR" sz="2400" dirty="0" smtClean="0"/>
              <a:t> to  </a:t>
            </a:r>
            <a:r>
              <a:rPr lang="fr-FR" sz="2400" dirty="0" err="1" smtClean="0"/>
              <a:t>traditional</a:t>
            </a:r>
            <a:r>
              <a:rPr lang="fr-FR" sz="2400" dirty="0" smtClean="0"/>
              <a:t> </a:t>
            </a:r>
            <a:r>
              <a:rPr lang="fr-FR" sz="2400" dirty="0" err="1" smtClean="0"/>
              <a:t>industry</a:t>
            </a:r>
            <a:endParaRPr lang="fr-FR" sz="2400" dirty="0" smtClean="0"/>
          </a:p>
          <a:p>
            <a:endParaRPr lang="fr-FR" sz="2400" dirty="0" smtClean="0"/>
          </a:p>
          <a:p>
            <a:r>
              <a:rPr lang="fr-FR" sz="2000" dirty="0" smtClean="0"/>
              <a:t>- </a:t>
            </a:r>
            <a:r>
              <a:rPr lang="fr-FR" sz="2000" dirty="0" err="1" smtClean="0"/>
              <a:t>even</a:t>
            </a:r>
            <a:r>
              <a:rPr lang="fr-FR" sz="2000" dirty="0" smtClean="0"/>
              <a:t> if </a:t>
            </a:r>
            <a:r>
              <a:rPr lang="fr-FR" sz="2000" dirty="0" err="1" smtClean="0"/>
              <a:t>relatively</a:t>
            </a:r>
            <a:r>
              <a:rPr lang="fr-FR" sz="2000" dirty="0" smtClean="0"/>
              <a:t> </a:t>
            </a:r>
            <a:r>
              <a:rPr lang="fr-FR" sz="2000" dirty="0" err="1" smtClean="0"/>
              <a:t>dynamic</a:t>
            </a:r>
            <a:r>
              <a:rPr lang="fr-FR" sz="2000" dirty="0" smtClean="0"/>
              <a:t> and </a:t>
            </a:r>
            <a:r>
              <a:rPr lang="fr-FR" sz="2000" dirty="0" err="1" smtClean="0"/>
              <a:t>successful</a:t>
            </a:r>
            <a:r>
              <a:rPr lang="fr-FR" sz="2000" dirty="0" smtClean="0"/>
              <a:t>, </a:t>
            </a:r>
            <a:r>
              <a:rPr lang="fr-FR" sz="2000" dirty="0" err="1" smtClean="0"/>
              <a:t>partly</a:t>
            </a:r>
            <a:r>
              <a:rPr lang="fr-FR" sz="2000" dirty="0" smtClean="0"/>
              <a:t> </a:t>
            </a:r>
            <a:r>
              <a:rPr lang="fr-FR" sz="2000" dirty="0" err="1" smtClean="0"/>
              <a:t>following</a:t>
            </a:r>
            <a:r>
              <a:rPr lang="fr-FR" sz="2000" dirty="0" smtClean="0"/>
              <a:t> the </a:t>
            </a:r>
            <a:r>
              <a:rPr lang="fr-FR" sz="2000" dirty="0" err="1" smtClean="0"/>
              <a:t>strong</a:t>
            </a:r>
            <a:r>
              <a:rPr lang="fr-FR" sz="2000" dirty="0" smtClean="0"/>
              <a:t> SME model of « </a:t>
            </a:r>
            <a:r>
              <a:rPr lang="fr-FR" sz="2000" dirty="0" err="1" smtClean="0"/>
              <a:t>Mittelstand</a:t>
            </a:r>
            <a:r>
              <a:rPr lang="fr-FR" sz="2000" dirty="0" smtClean="0"/>
              <a:t> », </a:t>
            </a:r>
            <a:r>
              <a:rPr lang="fr-FR" sz="2000" dirty="0" err="1" smtClean="0"/>
              <a:t>typical</a:t>
            </a:r>
            <a:r>
              <a:rPr lang="fr-FR" sz="2000" dirty="0" smtClean="0"/>
              <a:t> of </a:t>
            </a:r>
            <a:r>
              <a:rPr lang="fr-FR" sz="2000" dirty="0" err="1" smtClean="0"/>
              <a:t>tneighbouring</a:t>
            </a:r>
            <a:r>
              <a:rPr lang="fr-FR" sz="2000" dirty="0" smtClean="0"/>
              <a:t> </a:t>
            </a:r>
            <a:r>
              <a:rPr lang="fr-FR" sz="2000" dirty="0" err="1" smtClean="0"/>
              <a:t>German</a:t>
            </a:r>
            <a:r>
              <a:rPr lang="fr-FR" sz="2000" dirty="0" smtClean="0"/>
              <a:t> </a:t>
            </a:r>
            <a:r>
              <a:rPr lang="fr-FR" sz="2000" dirty="0" err="1" smtClean="0"/>
              <a:t>regions</a:t>
            </a:r>
            <a:endParaRPr lang="fr-FR" sz="2000" dirty="0"/>
          </a:p>
        </p:txBody>
      </p:sp>
      <p:pic>
        <p:nvPicPr>
          <p:cNvPr id="43010" name="Picture 2"/>
          <p:cNvPicPr>
            <a:picLocks noGrp="1" noChangeAspect="1" noChangeArrowheads="1"/>
          </p:cNvPicPr>
          <p:nvPr>
            <p:ph idx="1"/>
          </p:nvPr>
        </p:nvPicPr>
        <p:blipFill>
          <a:blip r:embed="rId2" cstate="print"/>
          <a:srcRect/>
          <a:stretch>
            <a:fillRect/>
          </a:stretch>
        </p:blipFill>
        <p:spPr bwMode="auto">
          <a:xfrm>
            <a:off x="3575050" y="1492941"/>
            <a:ext cx="5111750" cy="341333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lumMod val="75000"/>
                  </a:schemeClr>
                </a:solidFill>
              </a:rPr>
              <a:t>Issues and challenges</a:t>
            </a:r>
            <a:br>
              <a:rPr lang="fr-FR" dirty="0" smtClean="0">
                <a:solidFill>
                  <a:schemeClr val="accent2">
                    <a:lumMod val="75000"/>
                  </a:schemeClr>
                </a:solidFill>
              </a:rPr>
            </a:br>
            <a:r>
              <a:rPr lang="fr-FR" dirty="0" err="1" smtClean="0">
                <a:solidFill>
                  <a:schemeClr val="accent2">
                    <a:lumMod val="75000"/>
                  </a:schemeClr>
                </a:solidFill>
              </a:rPr>
              <a:t>specially</a:t>
            </a:r>
            <a:r>
              <a:rPr lang="fr-FR" dirty="0" smtClean="0">
                <a:solidFill>
                  <a:schemeClr val="accent2">
                    <a:lumMod val="75000"/>
                  </a:schemeClr>
                </a:solidFill>
              </a:rPr>
              <a:t> for Alsace</a:t>
            </a:r>
            <a:endParaRPr lang="fr-FR" dirty="0">
              <a:solidFill>
                <a:schemeClr val="accent2">
                  <a:lumMod val="75000"/>
                </a:schemeClr>
              </a:solidFill>
            </a:endParaRPr>
          </a:p>
        </p:txBody>
      </p:sp>
      <p:sp>
        <p:nvSpPr>
          <p:cNvPr id="4" name="Espace réservé du texte 3"/>
          <p:cNvSpPr>
            <a:spLocks noGrp="1"/>
          </p:cNvSpPr>
          <p:nvPr>
            <p:ph type="body" sz="half" idx="2"/>
          </p:nvPr>
        </p:nvSpPr>
        <p:spPr>
          <a:xfrm>
            <a:off x="457200" y="1700808"/>
            <a:ext cx="3008313" cy="4425355"/>
          </a:xfrm>
        </p:spPr>
        <p:txBody>
          <a:bodyPr>
            <a:normAutofit/>
          </a:bodyPr>
          <a:lstStyle/>
          <a:p>
            <a:r>
              <a:rPr lang="fr-FR" sz="2800" dirty="0" smtClean="0"/>
              <a:t>Culture-</a:t>
            </a:r>
            <a:r>
              <a:rPr lang="fr-FR" sz="2800" dirty="0" err="1" smtClean="0"/>
              <a:t>based</a:t>
            </a:r>
            <a:r>
              <a:rPr lang="fr-FR" sz="2800" dirty="0" smtClean="0"/>
              <a:t> </a:t>
            </a:r>
            <a:r>
              <a:rPr lang="fr-FR" sz="2800" dirty="0" err="1" smtClean="0"/>
              <a:t>activities</a:t>
            </a:r>
            <a:r>
              <a:rPr lang="fr-FR" sz="2800" dirty="0" smtClean="0"/>
              <a:t> </a:t>
            </a:r>
            <a:r>
              <a:rPr lang="fr-FR" sz="2800" dirty="0" err="1" smtClean="0"/>
              <a:t>should</a:t>
            </a:r>
            <a:r>
              <a:rPr lang="fr-FR" sz="2800" dirty="0" smtClean="0"/>
              <a:t> not </a:t>
            </a:r>
            <a:r>
              <a:rPr lang="fr-FR" sz="2800" dirty="0" err="1" smtClean="0"/>
              <a:t>be</a:t>
            </a:r>
            <a:r>
              <a:rPr lang="fr-FR" sz="2800" dirty="0" smtClean="0"/>
              <a:t> </a:t>
            </a:r>
            <a:r>
              <a:rPr lang="fr-FR" sz="2800" dirty="0" err="1" smtClean="0"/>
              <a:t>restricted</a:t>
            </a:r>
            <a:r>
              <a:rPr lang="fr-FR" sz="2800" dirty="0" smtClean="0"/>
              <a:t> to </a:t>
            </a:r>
            <a:r>
              <a:rPr lang="fr-FR" sz="2800" dirty="0" err="1" smtClean="0"/>
              <a:t>touristic</a:t>
            </a:r>
            <a:r>
              <a:rPr lang="fr-FR" sz="2800" dirty="0" smtClean="0"/>
              <a:t> attractions</a:t>
            </a:r>
          </a:p>
          <a:p>
            <a:r>
              <a:rPr lang="fr-FR" sz="2400" dirty="0" smtClean="0"/>
              <a:t>-</a:t>
            </a:r>
            <a:r>
              <a:rPr lang="fr-FR" sz="2400" dirty="0" err="1" smtClean="0"/>
              <a:t>even</a:t>
            </a:r>
            <a:r>
              <a:rPr lang="fr-FR" sz="2400" dirty="0" smtClean="0"/>
              <a:t> if </a:t>
            </a:r>
            <a:r>
              <a:rPr lang="fr-FR" sz="2400" dirty="0" err="1" smtClean="0"/>
              <a:t>quality</a:t>
            </a:r>
            <a:r>
              <a:rPr lang="fr-FR" sz="2400" dirty="0" smtClean="0"/>
              <a:t> of life </a:t>
            </a:r>
            <a:r>
              <a:rPr lang="fr-FR" sz="2400" dirty="0" err="1" smtClean="0"/>
              <a:t>is</a:t>
            </a:r>
            <a:r>
              <a:rPr lang="fr-FR" sz="2400" dirty="0" smtClean="0"/>
              <a:t> part of the </a:t>
            </a:r>
            <a:r>
              <a:rPr lang="fr-FR" sz="2400" dirty="0" err="1" smtClean="0"/>
              <a:t>attractivity</a:t>
            </a:r>
            <a:r>
              <a:rPr lang="fr-FR" sz="2400" dirty="0" smtClean="0"/>
              <a:t> and </a:t>
            </a:r>
            <a:r>
              <a:rPr lang="fr-FR" sz="2400" dirty="0" err="1" smtClean="0"/>
              <a:t>therefore</a:t>
            </a:r>
            <a:r>
              <a:rPr lang="fr-FR" sz="2400" dirty="0" smtClean="0"/>
              <a:t> of </a:t>
            </a:r>
            <a:r>
              <a:rPr lang="fr-FR" sz="2400" dirty="0" err="1" smtClean="0"/>
              <a:t>creativity</a:t>
            </a:r>
            <a:endParaRPr lang="fr-FR" sz="2400" dirty="0"/>
          </a:p>
        </p:txBody>
      </p:sp>
      <p:pic>
        <p:nvPicPr>
          <p:cNvPr id="41988" name="Picture 4"/>
          <p:cNvPicPr>
            <a:picLocks noGrp="1" noChangeAspect="1" noChangeArrowheads="1"/>
          </p:cNvPicPr>
          <p:nvPr>
            <p:ph idx="1"/>
          </p:nvPr>
        </p:nvPicPr>
        <p:blipFill>
          <a:blip r:embed="rId2" cstate="print"/>
          <a:srcRect/>
          <a:stretch>
            <a:fillRect/>
          </a:stretch>
        </p:blipFill>
        <p:spPr bwMode="auto">
          <a:xfrm>
            <a:off x="4427984" y="1611052"/>
            <a:ext cx="4344145" cy="32581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517232"/>
            <a:ext cx="8229600" cy="1143000"/>
          </a:xfrm>
        </p:spPr>
        <p:txBody>
          <a:bodyPr>
            <a:normAutofit/>
          </a:bodyPr>
          <a:lstStyle/>
          <a:p>
            <a:r>
              <a:rPr lang="fr-FR" dirty="0" smtClean="0">
                <a:solidFill>
                  <a:schemeClr val="accent1"/>
                </a:solidFill>
              </a:rPr>
              <a:t>Strasbourg   </a:t>
            </a:r>
            <a:r>
              <a:rPr lang="fr-FR" dirty="0" err="1" smtClean="0">
                <a:solidFill>
                  <a:srgbClr val="FF0000"/>
                </a:solidFill>
              </a:rPr>
              <a:t>Stràsburi</a:t>
            </a:r>
            <a:r>
              <a:rPr lang="fr-FR" dirty="0" smtClean="0">
                <a:solidFill>
                  <a:srgbClr val="FF0000"/>
                </a:solidFill>
              </a:rPr>
              <a:t>   </a:t>
            </a:r>
            <a:r>
              <a:rPr lang="fr-FR" dirty="0" err="1" smtClean="0">
                <a:solidFill>
                  <a:srgbClr val="00B050"/>
                </a:solidFill>
              </a:rPr>
              <a:t>Straßburg</a:t>
            </a:r>
            <a:endParaRPr lang="fr-FR" dirty="0">
              <a:solidFill>
                <a:srgbClr val="00B050"/>
              </a:solidFill>
            </a:endParaRPr>
          </a:p>
        </p:txBody>
      </p:sp>
      <p:sp>
        <p:nvSpPr>
          <p:cNvPr id="9"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accent1"/>
                </a:solidFill>
                <a:effectLst/>
                <a:uLnTx/>
                <a:uFillTx/>
                <a:latin typeface="+mj-lt"/>
                <a:ea typeface="+mj-ea"/>
                <a:cs typeface="+mj-cs"/>
              </a:rPr>
              <a:t>L’Alsace</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4400" b="0" i="0" u="none" strike="noStrike" kern="1200" cap="none" spc="0" normalizeH="0" baseline="0" noProof="0" dirty="0" smtClean="0">
                <a:ln>
                  <a:noFill/>
                </a:ln>
                <a:solidFill>
                  <a:srgbClr val="FF0000"/>
                </a:solidFill>
                <a:effectLst/>
                <a:uLnTx/>
                <a:uFillTx/>
                <a:latin typeface="+mj-lt"/>
                <a:ea typeface="+mj-ea"/>
                <a:cs typeface="+mj-cs"/>
              </a:rPr>
              <a:t>s'</a:t>
            </a:r>
            <a:r>
              <a:rPr kumimoji="0" lang="fr-FR" sz="4400" b="0" i="0" u="none" strike="noStrike" kern="1200" cap="none" spc="0" normalizeH="0" baseline="0" noProof="0" dirty="0" err="1" smtClean="0">
                <a:ln>
                  <a:noFill/>
                </a:ln>
                <a:solidFill>
                  <a:srgbClr val="FF0000"/>
                </a:solidFill>
                <a:effectLst/>
                <a:uLnTx/>
                <a:uFillTx/>
                <a:latin typeface="+mj-lt"/>
                <a:ea typeface="+mj-ea"/>
                <a:cs typeface="+mj-cs"/>
              </a:rPr>
              <a:t>Elsàss</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4400" b="0" i="0" u="none" strike="noStrike" kern="1200" cap="none" spc="0" normalizeH="0" baseline="0" noProof="0" dirty="0" err="1" smtClean="0">
                <a:ln>
                  <a:noFill/>
                </a:ln>
                <a:solidFill>
                  <a:srgbClr val="00B050"/>
                </a:solidFill>
                <a:effectLst/>
                <a:uLnTx/>
                <a:uFillTx/>
                <a:latin typeface="+mj-lt"/>
                <a:ea typeface="+mj-ea"/>
                <a:cs typeface="+mj-cs"/>
              </a:rPr>
              <a:t>dasElsaß</a:t>
            </a:r>
            <a:endParaRPr kumimoji="0" lang="fr-FR" sz="4400" b="0" i="0" u="none" strike="noStrike" kern="1200" cap="none" spc="0" normalizeH="0" baseline="0" noProof="0" dirty="0">
              <a:ln>
                <a:noFill/>
              </a:ln>
              <a:solidFill>
                <a:srgbClr val="00B050"/>
              </a:solidFill>
              <a:effectLst/>
              <a:uLnTx/>
              <a:uFillTx/>
              <a:latin typeface="+mj-lt"/>
              <a:ea typeface="+mj-ea"/>
              <a:cs typeface="+mj-cs"/>
            </a:endParaRPr>
          </a:p>
        </p:txBody>
      </p:sp>
      <p:pic>
        <p:nvPicPr>
          <p:cNvPr id="36869" name="Picture 5"/>
          <p:cNvPicPr>
            <a:picLocks noGrp="1" noChangeAspect="1" noChangeArrowheads="1"/>
          </p:cNvPicPr>
          <p:nvPr>
            <p:ph sz="half" idx="1"/>
          </p:nvPr>
        </p:nvPicPr>
        <p:blipFill>
          <a:blip r:embed="rId2" cstate="print"/>
          <a:srcRect/>
          <a:stretch>
            <a:fillRect/>
          </a:stretch>
        </p:blipFill>
        <p:spPr bwMode="auto">
          <a:xfrm>
            <a:off x="251520" y="1844824"/>
            <a:ext cx="4038600" cy="3230880"/>
          </a:xfrm>
          <a:prstGeom prst="rect">
            <a:avLst/>
          </a:prstGeom>
          <a:noFill/>
          <a:ln w="9525">
            <a:noFill/>
            <a:miter lim="800000"/>
            <a:headEnd/>
            <a:tailEnd/>
          </a:ln>
        </p:spPr>
      </p:pic>
      <p:pic>
        <p:nvPicPr>
          <p:cNvPr id="36870" name="Picture 6"/>
          <p:cNvPicPr>
            <a:picLocks noChangeAspect="1" noChangeArrowheads="1"/>
          </p:cNvPicPr>
          <p:nvPr/>
        </p:nvPicPr>
        <p:blipFill>
          <a:blip r:embed="rId3" cstate="print"/>
          <a:srcRect/>
          <a:stretch>
            <a:fillRect/>
          </a:stretch>
        </p:blipFill>
        <p:spPr bwMode="auto">
          <a:xfrm>
            <a:off x="4573751" y="1844824"/>
            <a:ext cx="4318729" cy="3240360"/>
          </a:xfrm>
          <a:prstGeom prst="rect">
            <a:avLst/>
          </a:prstGeom>
          <a:noFill/>
          <a:ln w="9525">
            <a:noFill/>
            <a:miter lim="800000"/>
            <a:headEnd/>
            <a:tailEnd/>
          </a:ln>
        </p:spPr>
      </p:pic>
      <p:sp>
        <p:nvSpPr>
          <p:cNvPr id="12" name="ZoneTexte 11"/>
          <p:cNvSpPr txBox="1"/>
          <p:nvPr/>
        </p:nvSpPr>
        <p:spPr>
          <a:xfrm>
            <a:off x="3203848" y="0"/>
            <a:ext cx="3096344" cy="646331"/>
          </a:xfrm>
          <a:prstGeom prst="rect">
            <a:avLst/>
          </a:prstGeom>
          <a:noFill/>
        </p:spPr>
        <p:txBody>
          <a:bodyPr wrap="square" rtlCol="0">
            <a:spAutoFit/>
          </a:bodyPr>
          <a:lstStyle/>
          <a:p>
            <a:r>
              <a:rPr lang="fr-FR" sz="3600" b="1" dirty="0" err="1" smtClean="0"/>
              <a:t>Identity</a:t>
            </a:r>
            <a:r>
              <a:rPr lang="fr-FR" sz="3600" b="1" dirty="0" smtClean="0"/>
              <a:t> (</a:t>
            </a:r>
            <a:r>
              <a:rPr lang="fr-FR" sz="3600" b="1" dirty="0" err="1" smtClean="0"/>
              <a:t>ies</a:t>
            </a:r>
            <a:r>
              <a:rPr lang="fr-FR" sz="3600" b="1" dirty="0" smtClean="0"/>
              <a:t>) ?</a:t>
            </a:r>
            <a:endParaRPr lang="fr-FR"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2DCF1134-038D-4B23-BCF3-7167C2122E1A}" type="slidenum">
              <a:rPr lang="de-DE"/>
              <a:pPr>
                <a:defRPr/>
              </a:pPr>
              <a:t>20</a:t>
            </a:fld>
            <a:endParaRPr lang="de-DE"/>
          </a:p>
        </p:txBody>
      </p:sp>
      <p:sp>
        <p:nvSpPr>
          <p:cNvPr id="1035" name="Rectangle 2"/>
          <p:cNvSpPr>
            <a:spLocks noGrp="1" noChangeArrowheads="1"/>
          </p:cNvSpPr>
          <p:nvPr>
            <p:ph type="title"/>
          </p:nvPr>
        </p:nvSpPr>
        <p:spPr/>
        <p:txBody>
          <a:bodyPr/>
          <a:lstStyle/>
          <a:p>
            <a:pPr eaLnBrk="1" hangingPunct="1"/>
            <a:r>
              <a:rPr lang="de-DE" smtClean="0">
                <a:solidFill>
                  <a:schemeClr val="accent2"/>
                </a:solidFill>
              </a:rPr>
              <a:t>Conclusion</a:t>
            </a:r>
            <a:endParaRPr lang="fr-FR" smtClean="0">
              <a:solidFill>
                <a:schemeClr val="accent2"/>
              </a:solidFill>
            </a:endParaRPr>
          </a:p>
        </p:txBody>
      </p:sp>
      <p:graphicFrame>
        <p:nvGraphicFramePr>
          <p:cNvPr id="1026" name="Diagram 2"/>
          <p:cNvGraphicFramePr>
            <a:graphicFrameLocks/>
          </p:cNvGraphicFramePr>
          <p:nvPr/>
        </p:nvGraphicFramePr>
        <p:xfrm>
          <a:off x="3095625" y="2349500"/>
          <a:ext cx="3348038" cy="2774950"/>
        </p:xfrm>
        <a:graphic>
          <a:graphicData uri="http://schemas.openxmlformats.org/drawingml/2006/compatibility">
            <com:legacyDrawing xmlns:com="http://schemas.openxmlformats.org/drawingml/2006/compatibility" spid="_x0000_s2050"/>
          </a:graphicData>
        </a:graphic>
      </p:graphicFrame>
      <p:sp>
        <p:nvSpPr>
          <p:cNvPr id="1037" name="Text Box 16"/>
          <p:cNvSpPr txBox="1">
            <a:spLocks noChangeArrowheads="1"/>
          </p:cNvSpPr>
          <p:nvPr/>
        </p:nvSpPr>
        <p:spPr bwMode="auto">
          <a:xfrm>
            <a:off x="5651500" y="3933825"/>
            <a:ext cx="2520950" cy="244475"/>
          </a:xfrm>
          <a:prstGeom prst="rect">
            <a:avLst/>
          </a:prstGeom>
          <a:noFill/>
          <a:ln w="9525">
            <a:noFill/>
            <a:miter lim="800000"/>
            <a:headEnd/>
            <a:tailEnd/>
          </a:ln>
        </p:spPr>
        <p:txBody>
          <a:bodyPr lIns="0" tIns="0" rIns="0" bIns="0">
            <a:spAutoFit/>
          </a:bodyPr>
          <a:lstStyle/>
          <a:p>
            <a:pPr>
              <a:spcBef>
                <a:spcPct val="50000"/>
              </a:spcBef>
            </a:pPr>
            <a:r>
              <a:rPr lang="fr-FR" sz="1600" i="1"/>
              <a:t>Science et éducation</a:t>
            </a:r>
          </a:p>
        </p:txBody>
      </p:sp>
      <p:sp>
        <p:nvSpPr>
          <p:cNvPr id="1038" name="Text Box 17"/>
          <p:cNvSpPr txBox="1">
            <a:spLocks noChangeArrowheads="1"/>
          </p:cNvSpPr>
          <p:nvPr/>
        </p:nvSpPr>
        <p:spPr bwMode="auto">
          <a:xfrm>
            <a:off x="1547813" y="3860800"/>
            <a:ext cx="2519362" cy="244475"/>
          </a:xfrm>
          <a:prstGeom prst="rect">
            <a:avLst/>
          </a:prstGeom>
          <a:noFill/>
          <a:ln w="9525">
            <a:noFill/>
            <a:miter lim="800000"/>
            <a:headEnd/>
            <a:tailEnd/>
          </a:ln>
        </p:spPr>
        <p:txBody>
          <a:bodyPr lIns="0" tIns="0" rIns="0" bIns="0">
            <a:spAutoFit/>
          </a:bodyPr>
          <a:lstStyle/>
          <a:p>
            <a:pPr>
              <a:spcBef>
                <a:spcPct val="50000"/>
              </a:spcBef>
            </a:pPr>
            <a:r>
              <a:rPr lang="fr-FR" sz="1600" i="1"/>
              <a:t>Economie et technologie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err="1" smtClean="0"/>
              <a:t>What</a:t>
            </a:r>
            <a:r>
              <a:rPr lang="fr-FR" sz="3200" dirty="0" smtClean="0"/>
              <a:t> </a:t>
            </a:r>
            <a:r>
              <a:rPr lang="fr-FR" sz="3200" dirty="0" err="1" smtClean="0"/>
              <a:t>is</a:t>
            </a:r>
            <a:r>
              <a:rPr lang="fr-FR" sz="3200" dirty="0" smtClean="0"/>
              <a:t> Alsace?</a:t>
            </a:r>
            <a:endParaRPr lang="fr-FR" sz="3200" dirty="0"/>
          </a:p>
        </p:txBody>
      </p:sp>
      <p:sp>
        <p:nvSpPr>
          <p:cNvPr id="4" name="Espace réservé du texte 3"/>
          <p:cNvSpPr>
            <a:spLocks noGrp="1"/>
          </p:cNvSpPr>
          <p:nvPr>
            <p:ph type="body" sz="half" idx="2"/>
          </p:nvPr>
        </p:nvSpPr>
        <p:spPr/>
        <p:txBody>
          <a:bodyPr>
            <a:noAutofit/>
          </a:bodyPr>
          <a:lstStyle/>
          <a:p>
            <a:r>
              <a:rPr lang="fr-FR" sz="4000" dirty="0" smtClean="0">
                <a:solidFill>
                  <a:srgbClr val="0070C0"/>
                </a:solidFill>
              </a:rPr>
              <a:t>1. </a:t>
            </a:r>
            <a:r>
              <a:rPr lang="fr-FR" sz="2800" b="1" dirty="0" smtClean="0">
                <a:solidFill>
                  <a:srgbClr val="0070C0"/>
                </a:solidFill>
              </a:rPr>
              <a:t>One </a:t>
            </a:r>
            <a:r>
              <a:rPr lang="fr-FR" sz="2800" b="1" dirty="0" smtClean="0">
                <a:solidFill>
                  <a:srgbClr val="0070C0"/>
                </a:solidFill>
              </a:rPr>
              <a:t>of the 22 French « </a:t>
            </a:r>
            <a:r>
              <a:rPr lang="fr-FR" sz="2800" b="1" dirty="0" err="1" smtClean="0">
                <a:solidFill>
                  <a:srgbClr val="0070C0"/>
                </a:solidFill>
              </a:rPr>
              <a:t>Regions</a:t>
            </a:r>
            <a:r>
              <a:rPr lang="fr-FR" sz="2800" b="1" dirty="0" smtClean="0">
                <a:solidFill>
                  <a:srgbClr val="0070C0"/>
                </a:solidFill>
              </a:rPr>
              <a:t> »</a:t>
            </a:r>
          </a:p>
          <a:p>
            <a:r>
              <a:rPr lang="fr-FR" sz="1800" dirty="0" smtClean="0"/>
              <a:t>(</a:t>
            </a:r>
            <a:r>
              <a:rPr lang="fr-FR" sz="1800" dirty="0" err="1" smtClean="0"/>
              <a:t>metropolitan</a:t>
            </a:r>
            <a:r>
              <a:rPr lang="fr-FR" sz="1800" dirty="0" smtClean="0"/>
              <a:t> France)</a:t>
            </a:r>
          </a:p>
          <a:p>
            <a:endParaRPr lang="fr-FR" sz="2400" dirty="0" smtClean="0"/>
          </a:p>
          <a:p>
            <a:r>
              <a:rPr lang="fr-FR" sz="2400" dirty="0" err="1" smtClean="0"/>
              <a:t>Traditionnally</a:t>
            </a:r>
            <a:r>
              <a:rPr lang="fr-FR" sz="2400" dirty="0" smtClean="0"/>
              <a:t> </a:t>
            </a:r>
            <a:r>
              <a:rPr lang="fr-FR" sz="2400" dirty="0" err="1" smtClean="0"/>
              <a:t>industry</a:t>
            </a:r>
            <a:r>
              <a:rPr lang="fr-FR" sz="2400" dirty="0" smtClean="0"/>
              <a:t>-</a:t>
            </a:r>
            <a:r>
              <a:rPr lang="fr-FR" sz="2400" dirty="0" err="1" smtClean="0"/>
              <a:t>oriented</a:t>
            </a:r>
            <a:r>
              <a:rPr lang="fr-FR" sz="2400" dirty="0" smtClean="0"/>
              <a:t>, but </a:t>
            </a:r>
            <a:r>
              <a:rPr lang="fr-FR" sz="2400" dirty="0" err="1" smtClean="0"/>
              <a:t>recently</a:t>
            </a:r>
            <a:r>
              <a:rPr lang="fr-FR" sz="2400" dirty="0" smtClean="0"/>
              <a:t> </a:t>
            </a:r>
            <a:r>
              <a:rPr lang="fr-FR" sz="2400" dirty="0" err="1" smtClean="0"/>
              <a:t>evolving</a:t>
            </a:r>
            <a:r>
              <a:rPr lang="fr-FR" sz="2400" dirty="0" smtClean="0"/>
              <a:t> </a:t>
            </a:r>
            <a:r>
              <a:rPr lang="fr-FR" sz="2400" dirty="0" err="1" smtClean="0"/>
              <a:t>towards</a:t>
            </a:r>
            <a:r>
              <a:rPr lang="fr-FR" sz="2400" dirty="0" smtClean="0"/>
              <a:t> </a:t>
            </a:r>
            <a:r>
              <a:rPr lang="fr-FR" sz="2400" dirty="0" err="1" smtClean="0"/>
              <a:t>tertiary</a:t>
            </a:r>
            <a:r>
              <a:rPr lang="fr-FR" sz="2400" dirty="0" smtClean="0"/>
              <a:t> </a:t>
            </a:r>
            <a:r>
              <a:rPr lang="fr-FR" sz="2400" dirty="0" err="1" smtClean="0"/>
              <a:t>activities</a:t>
            </a:r>
            <a:endParaRPr lang="fr-FR" sz="2400" dirty="0" smtClean="0"/>
          </a:p>
          <a:p>
            <a:pPr>
              <a:buFont typeface="Arial" pitchFamily="34" charset="0"/>
              <a:buChar char="•"/>
            </a:pPr>
            <a:endParaRPr lang="fr-FR" sz="2400" dirty="0"/>
          </a:p>
        </p:txBody>
      </p:sp>
      <p:pic>
        <p:nvPicPr>
          <p:cNvPr id="5" name="Picture 2"/>
          <p:cNvPicPr>
            <a:picLocks noGrp="1" noChangeAspect="1" noChangeArrowheads="1"/>
          </p:cNvPicPr>
          <p:nvPr>
            <p:ph idx="1"/>
          </p:nvPr>
        </p:nvPicPr>
        <p:blipFill>
          <a:blip r:embed="rId2" cstate="print"/>
          <a:srcRect l="3511" t="21036" r="9619" b="2863"/>
          <a:stretch>
            <a:fillRect/>
          </a:stretch>
        </p:blipFill>
        <p:spPr bwMode="auto">
          <a:xfrm>
            <a:off x="4082600" y="998632"/>
            <a:ext cx="4593855" cy="52386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err="1" smtClean="0"/>
              <a:t>What</a:t>
            </a:r>
            <a:r>
              <a:rPr lang="fr-FR" sz="3200" dirty="0" smtClean="0"/>
              <a:t> </a:t>
            </a:r>
            <a:r>
              <a:rPr lang="fr-FR" sz="3200" dirty="0" err="1" smtClean="0"/>
              <a:t>is</a:t>
            </a:r>
            <a:r>
              <a:rPr lang="fr-FR" sz="3200" dirty="0" smtClean="0"/>
              <a:t> Alsace?</a:t>
            </a:r>
            <a:endParaRPr lang="fr-FR" sz="3200" dirty="0"/>
          </a:p>
        </p:txBody>
      </p:sp>
      <p:sp>
        <p:nvSpPr>
          <p:cNvPr id="4" name="Espace réservé du texte 3"/>
          <p:cNvSpPr>
            <a:spLocks noGrp="1"/>
          </p:cNvSpPr>
          <p:nvPr>
            <p:ph type="body" sz="half" idx="2"/>
          </p:nvPr>
        </p:nvSpPr>
        <p:spPr/>
        <p:txBody>
          <a:bodyPr/>
          <a:lstStyle/>
          <a:p>
            <a:endParaRPr lang="fr-FR" dirty="0" smtClean="0"/>
          </a:p>
          <a:p>
            <a:r>
              <a:rPr lang="fr-FR" sz="4400" dirty="0" smtClean="0">
                <a:solidFill>
                  <a:srgbClr val="0070C0"/>
                </a:solidFill>
              </a:rPr>
              <a:t>2. </a:t>
            </a:r>
            <a:r>
              <a:rPr lang="fr-FR" sz="2800" b="1" dirty="0" smtClean="0">
                <a:solidFill>
                  <a:srgbClr val="0070C0"/>
                </a:solidFill>
              </a:rPr>
              <a:t>An </a:t>
            </a:r>
            <a:r>
              <a:rPr lang="fr-FR" sz="2800" b="1" dirty="0" smtClean="0">
                <a:solidFill>
                  <a:srgbClr val="0070C0"/>
                </a:solidFill>
              </a:rPr>
              <a:t>area </a:t>
            </a:r>
            <a:r>
              <a:rPr lang="fr-FR" sz="2800" b="1" dirty="0" err="1" smtClean="0">
                <a:solidFill>
                  <a:srgbClr val="0070C0"/>
                </a:solidFill>
              </a:rPr>
              <a:t>geographically</a:t>
            </a:r>
            <a:r>
              <a:rPr lang="fr-FR" sz="2800" b="1" dirty="0" smtClean="0">
                <a:solidFill>
                  <a:srgbClr val="0070C0"/>
                </a:solidFill>
              </a:rPr>
              <a:t>  and </a:t>
            </a:r>
            <a:r>
              <a:rPr lang="fr-FR" sz="2800" b="1" dirty="0" err="1" smtClean="0">
                <a:solidFill>
                  <a:srgbClr val="0070C0"/>
                </a:solidFill>
              </a:rPr>
              <a:t>historically</a:t>
            </a:r>
            <a:r>
              <a:rPr lang="fr-FR" sz="2800" b="1" dirty="0" smtClean="0">
                <a:solidFill>
                  <a:srgbClr val="0070C0"/>
                </a:solidFill>
              </a:rPr>
              <a:t> </a:t>
            </a:r>
            <a:r>
              <a:rPr lang="fr-FR" sz="2800" b="1" dirty="0" err="1" smtClean="0">
                <a:solidFill>
                  <a:srgbClr val="0070C0"/>
                </a:solidFill>
              </a:rPr>
              <a:t>rooted</a:t>
            </a:r>
            <a:r>
              <a:rPr lang="fr-FR" sz="2800" b="1" dirty="0" smtClean="0">
                <a:solidFill>
                  <a:srgbClr val="0070C0"/>
                </a:solidFill>
              </a:rPr>
              <a:t> in the </a:t>
            </a:r>
            <a:r>
              <a:rPr lang="fr-FR" sz="2800" b="1" dirty="0" err="1" smtClean="0">
                <a:solidFill>
                  <a:srgbClr val="0070C0"/>
                </a:solidFill>
              </a:rPr>
              <a:t>Upper</a:t>
            </a:r>
            <a:r>
              <a:rPr lang="fr-FR" sz="2800" b="1" dirty="0" smtClean="0">
                <a:solidFill>
                  <a:srgbClr val="0070C0"/>
                </a:solidFill>
              </a:rPr>
              <a:t> Rhine </a:t>
            </a:r>
            <a:r>
              <a:rPr lang="fr-FR" sz="2800" b="1" dirty="0" err="1" smtClean="0">
                <a:solidFill>
                  <a:srgbClr val="0070C0"/>
                </a:solidFill>
              </a:rPr>
              <a:t>Valley</a:t>
            </a:r>
            <a:r>
              <a:rPr lang="fr-FR" sz="2800" b="1" dirty="0" smtClean="0">
                <a:solidFill>
                  <a:srgbClr val="0070C0"/>
                </a:solidFill>
              </a:rPr>
              <a:t> </a:t>
            </a:r>
            <a:endParaRPr lang="fr-FR" sz="3200" b="1" dirty="0" smtClean="0">
              <a:solidFill>
                <a:srgbClr val="0070C0"/>
              </a:solidFill>
            </a:endParaRPr>
          </a:p>
          <a:p>
            <a:endParaRPr lang="fr-FR" sz="3200" dirty="0" smtClean="0">
              <a:solidFill>
                <a:srgbClr val="0070C0"/>
              </a:solidFill>
            </a:endParaRPr>
          </a:p>
          <a:p>
            <a:endParaRPr lang="fr-FR" sz="3200" dirty="0" smtClean="0">
              <a:solidFill>
                <a:srgbClr val="0070C0"/>
              </a:solidFill>
            </a:endParaRPr>
          </a:p>
          <a:p>
            <a:endParaRPr lang="fr-FR" dirty="0" smtClean="0"/>
          </a:p>
          <a:p>
            <a:endParaRPr lang="fr-FR" dirty="0"/>
          </a:p>
        </p:txBody>
      </p:sp>
      <p:pic>
        <p:nvPicPr>
          <p:cNvPr id="9" name="Picture 4">
            <a:hlinkClick r:id="rId2" action="ppaction://hlinksldjump"/>
          </p:cNvPr>
          <p:cNvPicPr>
            <a:picLocks noChangeAspect="1" noChangeArrowheads="1"/>
          </p:cNvPicPr>
          <p:nvPr/>
        </p:nvPicPr>
        <p:blipFill>
          <a:blip r:embed="rId3" cstate="print"/>
          <a:srcRect/>
          <a:stretch>
            <a:fillRect/>
          </a:stretch>
        </p:blipFill>
        <p:spPr bwMode="auto">
          <a:xfrm>
            <a:off x="4584700" y="0"/>
            <a:ext cx="4567238"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787798"/>
          </a:xfrm>
        </p:spPr>
        <p:txBody>
          <a:bodyPr>
            <a:normAutofit fontScale="90000"/>
          </a:bodyPr>
          <a:lstStyle/>
          <a:p>
            <a:r>
              <a:rPr lang="fr-FR" dirty="0" smtClean="0"/>
              <a:t/>
            </a:r>
            <a:br>
              <a:rPr lang="fr-FR" dirty="0" smtClean="0"/>
            </a:br>
            <a:r>
              <a:rPr lang="fr-FR" sz="4400" dirty="0" err="1" smtClean="0">
                <a:solidFill>
                  <a:srgbClr val="0070C0"/>
                </a:solidFill>
              </a:rPr>
              <a:t>History</a:t>
            </a:r>
            <a:r>
              <a:rPr lang="fr-FR" dirty="0" smtClean="0"/>
              <a:t/>
            </a:r>
            <a:br>
              <a:rPr lang="fr-FR" dirty="0" smtClean="0"/>
            </a:br>
            <a:r>
              <a:rPr lang="fr-FR" sz="2700" dirty="0" smtClean="0"/>
              <a:t>Tradition of </a:t>
            </a:r>
            <a:r>
              <a:rPr lang="fr-FR" sz="2700" dirty="0" err="1" smtClean="0"/>
              <a:t>creativity</a:t>
            </a:r>
            <a:r>
              <a:rPr lang="fr-FR" sz="2700" dirty="0" smtClean="0"/>
              <a:t> and innovation in the </a:t>
            </a:r>
            <a:r>
              <a:rPr lang="fr-FR" sz="2700" dirty="0" err="1" smtClean="0"/>
              <a:t>Upper</a:t>
            </a:r>
            <a:r>
              <a:rPr lang="fr-FR" sz="2700" dirty="0" smtClean="0"/>
              <a:t>-Rhine area</a:t>
            </a:r>
            <a:endParaRPr lang="fr-FR" dirty="0"/>
          </a:p>
        </p:txBody>
      </p:sp>
      <p:sp>
        <p:nvSpPr>
          <p:cNvPr id="4" name="Espace réservé du texte 3"/>
          <p:cNvSpPr>
            <a:spLocks noGrp="1"/>
          </p:cNvSpPr>
          <p:nvPr>
            <p:ph type="body" sz="half" idx="2"/>
          </p:nvPr>
        </p:nvSpPr>
        <p:spPr>
          <a:xfrm>
            <a:off x="457200" y="2276872"/>
            <a:ext cx="3008313" cy="3849291"/>
          </a:xfrm>
        </p:spPr>
        <p:txBody>
          <a:bodyPr>
            <a:normAutofit/>
          </a:bodyPr>
          <a:lstStyle/>
          <a:p>
            <a:r>
              <a:rPr lang="fr-FR" sz="1800" dirty="0" smtClean="0"/>
              <a:t>Johannes GUTENBERG</a:t>
            </a:r>
            <a:endParaRPr lang="fr-FR" sz="1800" dirty="0" smtClean="0"/>
          </a:p>
          <a:p>
            <a:r>
              <a:rPr lang="fr-FR" sz="1800" dirty="0" smtClean="0"/>
              <a:t>Born: Mayence (Mainz) </a:t>
            </a:r>
            <a:r>
              <a:rPr lang="fr-FR" sz="1800" dirty="0" err="1" smtClean="0"/>
              <a:t>around</a:t>
            </a:r>
            <a:r>
              <a:rPr lang="fr-FR" sz="1800" dirty="0" smtClean="0"/>
              <a:t> 1400</a:t>
            </a:r>
          </a:p>
          <a:p>
            <a:r>
              <a:rPr lang="fr-FR" sz="1800" dirty="0" smtClean="0"/>
              <a:t>Has </a:t>
            </a:r>
            <a:r>
              <a:rPr lang="fr-FR" sz="1800" dirty="0" err="1" smtClean="0"/>
              <a:t>worked</a:t>
            </a:r>
            <a:r>
              <a:rPr lang="fr-FR" sz="1800" dirty="0" smtClean="0"/>
              <a:t> in Strasbourg</a:t>
            </a:r>
          </a:p>
          <a:p>
            <a:endParaRPr lang="fr-FR" sz="1800" dirty="0" smtClean="0"/>
          </a:p>
          <a:p>
            <a:r>
              <a:rPr lang="fr-FR" sz="1800" dirty="0" smtClean="0"/>
              <a:t>**********************</a:t>
            </a:r>
            <a:endParaRPr lang="fr-FR" sz="1800" dirty="0" smtClean="0"/>
          </a:p>
          <a:p>
            <a:r>
              <a:rPr lang="fr-FR" sz="1800" dirty="0" smtClean="0"/>
              <a:t>Religion: </a:t>
            </a:r>
            <a:r>
              <a:rPr lang="fr-FR" sz="1800" dirty="0" err="1" smtClean="0"/>
              <a:t>protestantism</a:t>
            </a:r>
            <a:endParaRPr lang="fr-FR" sz="1800" dirty="0" smtClean="0"/>
          </a:p>
          <a:p>
            <a:r>
              <a:rPr lang="fr-FR" sz="1800" dirty="0" err="1" smtClean="0"/>
              <a:t>Litterature</a:t>
            </a:r>
            <a:r>
              <a:rPr lang="fr-FR" sz="1800" dirty="0" smtClean="0"/>
              <a:t>: </a:t>
            </a:r>
            <a:r>
              <a:rPr lang="fr-FR" sz="1800" dirty="0" err="1" smtClean="0"/>
              <a:t>Sebastian</a:t>
            </a:r>
            <a:r>
              <a:rPr lang="fr-FR" sz="1800" dirty="0" smtClean="0"/>
              <a:t> Brandt</a:t>
            </a:r>
          </a:p>
          <a:p>
            <a:r>
              <a:rPr lang="fr-FR" sz="1800" dirty="0" smtClean="0"/>
              <a:t>Painting, </a:t>
            </a:r>
          </a:p>
          <a:p>
            <a:r>
              <a:rPr lang="fr-FR" sz="1800" dirty="0" smtClean="0"/>
              <a:t>Architecture, </a:t>
            </a:r>
          </a:p>
          <a:p>
            <a:r>
              <a:rPr lang="fr-FR" sz="1800" dirty="0" smtClean="0"/>
              <a:t>etc.</a:t>
            </a:r>
          </a:p>
          <a:p>
            <a:endParaRPr lang="fr-FR" sz="1800" dirty="0" smtClean="0"/>
          </a:p>
          <a:p>
            <a:endParaRPr lang="fr-FR" sz="1800" dirty="0" smtClean="0"/>
          </a:p>
          <a:p>
            <a:endParaRPr lang="fr-FR" sz="1800" dirty="0"/>
          </a:p>
        </p:txBody>
      </p:sp>
      <p:pic>
        <p:nvPicPr>
          <p:cNvPr id="39939" name="Picture 3"/>
          <p:cNvPicPr>
            <a:picLocks noChangeAspect="1" noChangeArrowheads="1"/>
          </p:cNvPicPr>
          <p:nvPr/>
        </p:nvPicPr>
        <p:blipFill>
          <a:blip r:embed="rId2" cstate="print"/>
          <a:srcRect/>
          <a:stretch>
            <a:fillRect/>
          </a:stretch>
        </p:blipFill>
        <p:spPr bwMode="auto">
          <a:xfrm>
            <a:off x="4716016" y="1052736"/>
            <a:ext cx="3600400" cy="4383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err="1" smtClean="0"/>
              <a:t>Where</a:t>
            </a:r>
            <a:r>
              <a:rPr lang="fr-FR" sz="3200" dirty="0" smtClean="0"/>
              <a:t> </a:t>
            </a:r>
            <a:r>
              <a:rPr lang="fr-FR" sz="3200" dirty="0" err="1" smtClean="0"/>
              <a:t>is</a:t>
            </a:r>
            <a:r>
              <a:rPr lang="fr-FR" sz="3200" dirty="0" smtClean="0"/>
              <a:t> Alsace?</a:t>
            </a:r>
            <a:endParaRPr lang="fr-FR" sz="3200" dirty="0"/>
          </a:p>
        </p:txBody>
      </p:sp>
      <p:sp>
        <p:nvSpPr>
          <p:cNvPr id="4" name="Espace réservé du texte 3"/>
          <p:cNvSpPr>
            <a:spLocks noGrp="1"/>
          </p:cNvSpPr>
          <p:nvPr>
            <p:ph type="body" sz="half" idx="2"/>
          </p:nvPr>
        </p:nvSpPr>
        <p:spPr/>
        <p:txBody>
          <a:bodyPr>
            <a:noAutofit/>
          </a:bodyPr>
          <a:lstStyle/>
          <a:p>
            <a:r>
              <a:rPr lang="fr-FR" sz="4000" dirty="0" smtClean="0">
                <a:solidFill>
                  <a:srgbClr val="0070C0"/>
                </a:solidFill>
              </a:rPr>
              <a:t>3</a:t>
            </a:r>
            <a:r>
              <a:rPr lang="fr-FR" sz="3600" b="1" dirty="0" smtClean="0">
                <a:solidFill>
                  <a:srgbClr val="0070C0"/>
                </a:solidFill>
              </a:rPr>
              <a:t>. </a:t>
            </a:r>
            <a:r>
              <a:rPr lang="fr-FR" sz="2400" b="1" dirty="0" err="1" smtClean="0">
                <a:solidFill>
                  <a:srgbClr val="0070C0"/>
                </a:solidFill>
              </a:rPr>
              <a:t>Institutionally</a:t>
            </a:r>
            <a:r>
              <a:rPr lang="fr-FR" sz="2400" b="1" dirty="0" smtClean="0">
                <a:solidFill>
                  <a:srgbClr val="0070C0"/>
                </a:solidFill>
              </a:rPr>
              <a:t> </a:t>
            </a:r>
            <a:r>
              <a:rPr lang="fr-FR" sz="2400" b="1" dirty="0" err="1" smtClean="0">
                <a:solidFill>
                  <a:srgbClr val="0070C0"/>
                </a:solidFill>
              </a:rPr>
              <a:t>at</a:t>
            </a:r>
            <a:r>
              <a:rPr lang="fr-FR" sz="2400" b="1" dirty="0" smtClean="0">
                <a:solidFill>
                  <a:srgbClr val="0070C0"/>
                </a:solidFill>
              </a:rPr>
              <a:t> the </a:t>
            </a:r>
            <a:r>
              <a:rPr lang="fr-FR" sz="2400" b="1" dirty="0" err="1" smtClean="0">
                <a:solidFill>
                  <a:srgbClr val="0070C0"/>
                </a:solidFill>
              </a:rPr>
              <a:t>heart</a:t>
            </a:r>
            <a:r>
              <a:rPr lang="fr-FR" sz="2400" b="1" dirty="0" smtClean="0">
                <a:solidFill>
                  <a:srgbClr val="0070C0"/>
                </a:solidFill>
              </a:rPr>
              <a:t> of Europe: </a:t>
            </a:r>
            <a:endParaRPr lang="fr-FR" sz="2800" b="1" dirty="0" smtClean="0">
              <a:solidFill>
                <a:srgbClr val="0070C0"/>
              </a:solidFill>
            </a:endParaRPr>
          </a:p>
          <a:p>
            <a:r>
              <a:rPr lang="fr-FR" sz="2400" dirty="0" err="1" smtClean="0"/>
              <a:t>European</a:t>
            </a:r>
            <a:r>
              <a:rPr lang="fr-FR" sz="2400" dirty="0" smtClean="0"/>
              <a:t> </a:t>
            </a:r>
            <a:r>
              <a:rPr lang="fr-FR" sz="2400" dirty="0" err="1" smtClean="0"/>
              <a:t>Parliament</a:t>
            </a:r>
            <a:r>
              <a:rPr lang="fr-FR" sz="2400" dirty="0" smtClean="0"/>
              <a:t> in Strasbourg</a:t>
            </a:r>
          </a:p>
          <a:p>
            <a:r>
              <a:rPr lang="fr-FR" sz="2000" dirty="0" smtClean="0"/>
              <a:t>plus </a:t>
            </a:r>
            <a:r>
              <a:rPr lang="fr-FR" sz="2000" dirty="0" err="1" smtClean="0"/>
              <a:t>many</a:t>
            </a:r>
            <a:r>
              <a:rPr lang="fr-FR" sz="2000" dirty="0" smtClean="0"/>
              <a:t> </a:t>
            </a:r>
            <a:r>
              <a:rPr lang="fr-FR" sz="2000" dirty="0" err="1" smtClean="0"/>
              <a:t>other</a:t>
            </a:r>
            <a:r>
              <a:rPr lang="fr-FR" sz="2000" dirty="0" smtClean="0"/>
              <a:t> </a:t>
            </a:r>
            <a:r>
              <a:rPr lang="fr-FR" sz="2000" dirty="0" err="1" smtClean="0"/>
              <a:t>European</a:t>
            </a:r>
            <a:r>
              <a:rPr lang="fr-FR" sz="2000" dirty="0" smtClean="0"/>
              <a:t> </a:t>
            </a:r>
            <a:r>
              <a:rPr lang="fr-FR" sz="2000" dirty="0" smtClean="0"/>
              <a:t>institutions: </a:t>
            </a:r>
          </a:p>
          <a:p>
            <a:r>
              <a:rPr lang="fr-FR" sz="2000" i="1" dirty="0" smtClean="0"/>
              <a:t>Council of Europe</a:t>
            </a:r>
          </a:p>
          <a:p>
            <a:r>
              <a:rPr lang="fr-FR" sz="2000" i="1" dirty="0" smtClean="0"/>
              <a:t>Europ. Court of </a:t>
            </a:r>
            <a:r>
              <a:rPr lang="fr-FR" sz="2000" i="1" dirty="0" err="1" smtClean="0"/>
              <a:t>Human</a:t>
            </a:r>
            <a:r>
              <a:rPr lang="fr-FR" sz="2000" i="1" dirty="0" smtClean="0"/>
              <a:t> </a:t>
            </a:r>
            <a:r>
              <a:rPr lang="fr-FR" sz="2000" i="1" dirty="0" err="1" smtClean="0"/>
              <a:t>Rights</a:t>
            </a:r>
            <a:endParaRPr lang="fr-FR" sz="2000" i="1" dirty="0" smtClean="0"/>
          </a:p>
          <a:p>
            <a:r>
              <a:rPr lang="fr-FR" sz="2000" i="1" dirty="0" err="1" smtClean="0"/>
              <a:t>Assembly</a:t>
            </a:r>
            <a:r>
              <a:rPr lang="fr-FR" sz="2000" i="1" dirty="0" smtClean="0"/>
              <a:t> of </a:t>
            </a:r>
            <a:r>
              <a:rPr lang="fr-FR" sz="2000" i="1" dirty="0" err="1" smtClean="0"/>
              <a:t>European</a:t>
            </a:r>
            <a:r>
              <a:rPr lang="fr-FR" sz="2000" i="1" dirty="0" smtClean="0"/>
              <a:t> </a:t>
            </a:r>
            <a:r>
              <a:rPr lang="fr-FR" sz="2000" i="1" dirty="0" err="1" smtClean="0"/>
              <a:t>regions</a:t>
            </a:r>
            <a:endParaRPr lang="fr-FR" sz="2000" i="1" dirty="0" smtClean="0"/>
          </a:p>
          <a:p>
            <a:r>
              <a:rPr lang="fr-FR" sz="2000" i="1" dirty="0" err="1" smtClean="0"/>
              <a:t>Etc</a:t>
            </a:r>
            <a:r>
              <a:rPr lang="fr-FR" sz="2000" i="1" dirty="0" smtClean="0"/>
              <a:t>….</a:t>
            </a:r>
            <a:endParaRPr lang="fr-FR" sz="2000" i="1" dirty="0" smtClean="0"/>
          </a:p>
          <a:p>
            <a:endParaRPr lang="fr-FR" sz="2400" dirty="0"/>
          </a:p>
        </p:txBody>
      </p:sp>
      <p:pic>
        <p:nvPicPr>
          <p:cNvPr id="15361" name="Picture 1"/>
          <p:cNvPicPr>
            <a:picLocks noGrp="1" noChangeAspect="1" noChangeArrowheads="1"/>
          </p:cNvPicPr>
          <p:nvPr>
            <p:ph idx="1"/>
          </p:nvPr>
        </p:nvPicPr>
        <p:blipFill>
          <a:blip r:embed="rId2" cstate="print"/>
          <a:srcRect/>
          <a:stretch>
            <a:fillRect/>
          </a:stretch>
        </p:blipFill>
        <p:spPr bwMode="auto">
          <a:xfrm>
            <a:off x="3749675" y="1413669"/>
            <a:ext cx="4762500" cy="3571875"/>
          </a:xfrm>
          <a:prstGeom prst="rect">
            <a:avLst/>
          </a:prstGeom>
          <a:noFill/>
          <a:ln w="9525">
            <a:noFill/>
            <a:miter lim="800000"/>
            <a:headEnd/>
            <a:tailEnd/>
          </a:ln>
        </p:spPr>
      </p:pic>
      <p:sp>
        <p:nvSpPr>
          <p:cNvPr id="8" name="Rectangle 7"/>
          <p:cNvSpPr/>
          <p:nvPr/>
        </p:nvSpPr>
        <p:spPr>
          <a:xfrm>
            <a:off x="4355976" y="5517232"/>
            <a:ext cx="3511346" cy="369332"/>
          </a:xfrm>
          <a:prstGeom prst="rect">
            <a:avLst/>
          </a:prstGeom>
        </p:spPr>
        <p:txBody>
          <a:bodyPr wrap="none">
            <a:spAutoFit/>
          </a:bodyPr>
          <a:lstStyle/>
          <a:p>
            <a:r>
              <a:rPr lang="fr-FR" b="1" dirty="0" err="1" smtClean="0"/>
              <a:t>European</a:t>
            </a:r>
            <a:r>
              <a:rPr lang="fr-FR" b="1" dirty="0" smtClean="0"/>
              <a:t> </a:t>
            </a:r>
            <a:r>
              <a:rPr lang="fr-FR" b="1" dirty="0" err="1" smtClean="0"/>
              <a:t>Parliament</a:t>
            </a:r>
            <a:r>
              <a:rPr lang="fr-FR" b="1" dirty="0" smtClean="0"/>
              <a:t> in Strasbourg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err="1" smtClean="0"/>
              <a:t>What</a:t>
            </a:r>
            <a:r>
              <a:rPr lang="fr-FR" sz="3200" dirty="0" smtClean="0"/>
              <a:t> </a:t>
            </a:r>
            <a:r>
              <a:rPr lang="fr-FR" sz="3200" dirty="0" err="1" smtClean="0"/>
              <a:t>is</a:t>
            </a:r>
            <a:r>
              <a:rPr lang="fr-FR" sz="3200" dirty="0" smtClean="0"/>
              <a:t> Alsace?</a:t>
            </a:r>
            <a:endParaRPr lang="fr-FR" sz="3200" dirty="0"/>
          </a:p>
        </p:txBody>
      </p:sp>
      <p:sp>
        <p:nvSpPr>
          <p:cNvPr id="4" name="Espace réservé du texte 3"/>
          <p:cNvSpPr>
            <a:spLocks noGrp="1"/>
          </p:cNvSpPr>
          <p:nvPr>
            <p:ph type="body" sz="half" idx="2"/>
          </p:nvPr>
        </p:nvSpPr>
        <p:spPr>
          <a:xfrm>
            <a:off x="457200" y="1435100"/>
            <a:ext cx="3466728" cy="4691063"/>
          </a:xfrm>
        </p:spPr>
        <p:txBody>
          <a:bodyPr>
            <a:noAutofit/>
          </a:bodyPr>
          <a:lstStyle/>
          <a:p>
            <a:r>
              <a:rPr lang="fr-FR" sz="3600" dirty="0" smtClean="0">
                <a:solidFill>
                  <a:srgbClr val="0070C0"/>
                </a:solidFill>
              </a:rPr>
              <a:t>4. </a:t>
            </a:r>
            <a:r>
              <a:rPr lang="fr-FR" sz="2400" b="1" dirty="0" smtClean="0">
                <a:solidFill>
                  <a:srgbClr val="0070C0"/>
                </a:solidFill>
              </a:rPr>
              <a:t>A future transborder </a:t>
            </a:r>
            <a:r>
              <a:rPr lang="fr-FR" sz="2400" b="1" dirty="0" err="1" smtClean="0">
                <a:solidFill>
                  <a:srgbClr val="0070C0"/>
                </a:solidFill>
              </a:rPr>
              <a:t>European</a:t>
            </a:r>
            <a:r>
              <a:rPr lang="fr-FR" sz="2400" b="1" dirty="0" smtClean="0">
                <a:solidFill>
                  <a:srgbClr val="0070C0"/>
                </a:solidFill>
              </a:rPr>
              <a:t> </a:t>
            </a:r>
            <a:r>
              <a:rPr lang="fr-FR" sz="2400" b="1" dirty="0" err="1" smtClean="0">
                <a:solidFill>
                  <a:srgbClr val="0070C0"/>
                </a:solidFill>
              </a:rPr>
              <a:t>region</a:t>
            </a:r>
            <a:r>
              <a:rPr lang="fr-FR" sz="2400" b="1" dirty="0" smtClean="0">
                <a:solidFill>
                  <a:srgbClr val="0070C0"/>
                </a:solidFill>
              </a:rPr>
              <a:t>?</a:t>
            </a:r>
          </a:p>
          <a:p>
            <a:endParaRPr lang="fr-FR" sz="2400" dirty="0" smtClean="0"/>
          </a:p>
          <a:p>
            <a:r>
              <a:rPr lang="fr-FR" sz="2000" dirty="0" err="1" smtClean="0"/>
              <a:t>Institutional</a:t>
            </a:r>
            <a:r>
              <a:rPr lang="fr-FR" sz="2000" dirty="0" smtClean="0"/>
              <a:t> </a:t>
            </a:r>
            <a:r>
              <a:rPr lang="fr-FR" sz="2000" dirty="0" err="1" smtClean="0"/>
              <a:t>projects</a:t>
            </a:r>
            <a:r>
              <a:rPr lang="fr-FR" sz="2000" dirty="0" smtClean="0"/>
              <a:t> </a:t>
            </a:r>
            <a:r>
              <a:rPr lang="fr-FR" sz="2000" dirty="0" err="1" smtClean="0"/>
              <a:t>with</a:t>
            </a:r>
            <a:r>
              <a:rPr lang="fr-FR" sz="2000" dirty="0" smtClean="0"/>
              <a:t> </a:t>
            </a:r>
            <a:r>
              <a:rPr lang="fr-FR" sz="2000" dirty="0" err="1" smtClean="0"/>
              <a:t>neighbouring</a:t>
            </a:r>
            <a:r>
              <a:rPr lang="fr-FR" sz="2000" dirty="0" smtClean="0"/>
              <a:t> </a:t>
            </a:r>
            <a:r>
              <a:rPr lang="fr-FR" sz="2000" dirty="0" err="1" smtClean="0"/>
              <a:t>German</a:t>
            </a:r>
            <a:r>
              <a:rPr lang="fr-FR" sz="2000" dirty="0" smtClean="0"/>
              <a:t> and </a:t>
            </a:r>
            <a:r>
              <a:rPr lang="fr-FR" sz="2000" dirty="0" err="1" smtClean="0"/>
              <a:t>Swiss</a:t>
            </a:r>
            <a:r>
              <a:rPr lang="fr-FR" sz="2000" dirty="0" smtClean="0"/>
              <a:t> </a:t>
            </a:r>
            <a:r>
              <a:rPr lang="fr-FR" sz="2000" dirty="0" err="1" smtClean="0"/>
              <a:t>regions</a:t>
            </a:r>
            <a:r>
              <a:rPr lang="fr-FR" sz="2000" dirty="0" smtClean="0"/>
              <a:t>: </a:t>
            </a:r>
            <a:endParaRPr lang="fr-FR" sz="2000" dirty="0" smtClean="0"/>
          </a:p>
          <a:p>
            <a:r>
              <a:rPr lang="fr-FR" sz="2000" i="1" dirty="0" err="1" smtClean="0"/>
              <a:t>Upper</a:t>
            </a:r>
            <a:r>
              <a:rPr lang="fr-FR" sz="2000" i="1" dirty="0" smtClean="0"/>
              <a:t>-Rhine </a:t>
            </a:r>
            <a:r>
              <a:rPr lang="fr-FR" sz="2000" i="1" dirty="0" smtClean="0"/>
              <a:t>as a « Small Europe </a:t>
            </a:r>
            <a:r>
              <a:rPr lang="fr-FR" sz="2000" i="1" dirty="0" smtClean="0"/>
              <a:t>»</a:t>
            </a:r>
          </a:p>
          <a:p>
            <a:r>
              <a:rPr lang="fr-FR" sz="2000" dirty="0" smtClean="0"/>
              <a:t>Exemples:</a:t>
            </a:r>
          </a:p>
          <a:p>
            <a:r>
              <a:rPr lang="fr-FR" sz="1800" dirty="0" smtClean="0"/>
              <a:t>* </a:t>
            </a:r>
            <a:r>
              <a:rPr lang="fr-FR" sz="2000" b="1" dirty="0" smtClean="0">
                <a:solidFill>
                  <a:schemeClr val="tx2"/>
                </a:solidFill>
              </a:rPr>
              <a:t>EUCOR</a:t>
            </a:r>
            <a:r>
              <a:rPr lang="fr-FR" sz="1800" dirty="0" smtClean="0"/>
              <a:t> (</a:t>
            </a:r>
            <a:r>
              <a:rPr lang="fr-FR" sz="1800" dirty="0" err="1" smtClean="0"/>
              <a:t>Universities</a:t>
            </a:r>
            <a:r>
              <a:rPr lang="fr-FR" sz="1800" dirty="0" smtClean="0"/>
              <a:t>)</a:t>
            </a:r>
            <a:endParaRPr lang="fr-FR" sz="1800" dirty="0" smtClean="0"/>
          </a:p>
          <a:p>
            <a:r>
              <a:rPr lang="fr-FR" sz="1800" dirty="0" smtClean="0"/>
              <a:t>* </a:t>
            </a:r>
            <a:r>
              <a:rPr lang="fr-FR" sz="2000" b="1" dirty="0" err="1" smtClean="0">
                <a:solidFill>
                  <a:schemeClr val="accent2">
                    <a:lumMod val="75000"/>
                  </a:schemeClr>
                </a:solidFill>
              </a:rPr>
              <a:t>Regional</a:t>
            </a:r>
            <a:r>
              <a:rPr lang="fr-FR" sz="2000" b="1" dirty="0" smtClean="0">
                <a:solidFill>
                  <a:schemeClr val="accent2">
                    <a:lumMod val="75000"/>
                  </a:schemeClr>
                </a:solidFill>
              </a:rPr>
              <a:t> </a:t>
            </a:r>
            <a:r>
              <a:rPr lang="fr-FR" sz="2000" b="1" dirty="0" err="1" smtClean="0">
                <a:solidFill>
                  <a:schemeClr val="accent2">
                    <a:lumMod val="75000"/>
                  </a:schemeClr>
                </a:solidFill>
              </a:rPr>
              <a:t>Trinational</a:t>
            </a:r>
            <a:r>
              <a:rPr lang="fr-FR" sz="2000" b="1" dirty="0" smtClean="0">
                <a:solidFill>
                  <a:schemeClr val="accent2">
                    <a:lumMod val="75000"/>
                  </a:schemeClr>
                </a:solidFill>
              </a:rPr>
              <a:t> </a:t>
            </a:r>
            <a:r>
              <a:rPr lang="fr-FR" sz="2000" b="1" dirty="0" err="1" smtClean="0">
                <a:solidFill>
                  <a:schemeClr val="accent2">
                    <a:lumMod val="75000"/>
                  </a:schemeClr>
                </a:solidFill>
              </a:rPr>
              <a:t>Metropolitan</a:t>
            </a:r>
            <a:r>
              <a:rPr lang="fr-FR" sz="2000" b="1" dirty="0" smtClean="0">
                <a:solidFill>
                  <a:schemeClr val="accent2">
                    <a:lumMod val="75000"/>
                  </a:schemeClr>
                </a:solidFill>
              </a:rPr>
              <a:t> </a:t>
            </a:r>
            <a:r>
              <a:rPr lang="fr-FR" sz="2000" b="1" dirty="0" err="1" smtClean="0">
                <a:solidFill>
                  <a:schemeClr val="accent2">
                    <a:lumMod val="75000"/>
                  </a:schemeClr>
                </a:solidFill>
              </a:rPr>
              <a:t>Region</a:t>
            </a:r>
            <a:endParaRPr lang="fr-FR" sz="1800" b="1" dirty="0" smtClean="0">
              <a:solidFill>
                <a:schemeClr val="accent2">
                  <a:lumMod val="75000"/>
                </a:schemeClr>
              </a:solidFill>
            </a:endParaRPr>
          </a:p>
          <a:p>
            <a:r>
              <a:rPr lang="fr-FR" sz="1800" dirty="0" smtClean="0"/>
              <a:t>(Rhin Supérieur/</a:t>
            </a:r>
            <a:r>
              <a:rPr lang="fr-FR" sz="1800" dirty="0" err="1" smtClean="0"/>
              <a:t>Oberrhein</a:t>
            </a:r>
            <a:r>
              <a:rPr lang="fr-FR" sz="1800" dirty="0" smtClean="0"/>
              <a:t>)</a:t>
            </a:r>
            <a:endParaRPr lang="fr-FR" sz="1800" dirty="0"/>
          </a:p>
        </p:txBody>
      </p:sp>
      <p:pic>
        <p:nvPicPr>
          <p:cNvPr id="7" name="Picture 4" descr="Conf Rhin Sud"/>
          <p:cNvPicPr>
            <a:picLocks noGrp="1" noChangeAspect="1" noChangeArrowheads="1"/>
          </p:cNvPicPr>
          <p:nvPr>
            <p:ph idx="1"/>
          </p:nvPr>
        </p:nvPicPr>
        <p:blipFill>
          <a:blip r:embed="rId2" cstate="print"/>
          <a:srcRect/>
          <a:stretch>
            <a:fillRect/>
          </a:stretch>
        </p:blipFill>
        <p:spPr bwMode="auto">
          <a:xfrm>
            <a:off x="4663013" y="404380"/>
            <a:ext cx="2770724" cy="5422178"/>
          </a:xfrm>
          <a:prstGeom prst="rect">
            <a:avLst/>
          </a:prstGeom>
          <a:noFill/>
        </p:spPr>
      </p:pic>
      <p:sp>
        <p:nvSpPr>
          <p:cNvPr id="13" name="ZoneTexte 12"/>
          <p:cNvSpPr txBox="1"/>
          <p:nvPr/>
        </p:nvSpPr>
        <p:spPr>
          <a:xfrm>
            <a:off x="4644008" y="5805264"/>
            <a:ext cx="4032448" cy="707886"/>
          </a:xfrm>
          <a:prstGeom prst="rect">
            <a:avLst/>
          </a:prstGeom>
          <a:noFill/>
        </p:spPr>
        <p:txBody>
          <a:bodyPr wrap="square" rtlCol="0">
            <a:spAutoFit/>
          </a:bodyPr>
          <a:lstStyle/>
          <a:p>
            <a:r>
              <a:rPr lang="fr-FR" sz="2000" b="1" dirty="0" smtClean="0">
                <a:solidFill>
                  <a:srgbClr val="00B050"/>
                </a:solidFill>
              </a:rPr>
              <a:t>Conseil rhénan</a:t>
            </a:r>
            <a:endParaRPr lang="fr-FR" b="1" dirty="0" smtClean="0"/>
          </a:p>
          <a:p>
            <a:r>
              <a:rPr lang="fr-FR" sz="2000" b="1" dirty="0" err="1" smtClean="0">
                <a:solidFill>
                  <a:schemeClr val="accent6">
                    <a:lumMod val="75000"/>
                  </a:schemeClr>
                </a:solidFill>
              </a:rPr>
              <a:t>Eurodistrict</a:t>
            </a:r>
            <a:r>
              <a:rPr lang="fr-FR" sz="2000" b="1" dirty="0" smtClean="0">
                <a:solidFill>
                  <a:schemeClr val="accent6">
                    <a:lumMod val="75000"/>
                  </a:schemeClr>
                </a:solidFill>
              </a:rPr>
              <a:t> Strasbourg-</a:t>
            </a:r>
            <a:r>
              <a:rPr lang="fr-FR" sz="2000" b="1" dirty="0" err="1" smtClean="0">
                <a:solidFill>
                  <a:schemeClr val="accent6">
                    <a:lumMod val="75000"/>
                  </a:schemeClr>
                </a:solidFill>
              </a:rPr>
              <a:t>Ortenau</a:t>
            </a:r>
            <a:endParaRPr lang="fr-FR"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04951" y="1281113"/>
            <a:ext cx="7639050" cy="94456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eaLnBrk="1" hangingPunct="1"/>
            <a:r>
              <a:rPr lang="en-US" sz="2800" b="1" dirty="0" smtClean="0">
                <a:solidFill>
                  <a:srgbClr val="9A2500"/>
                </a:solidFill>
                <a:ea typeface="MS PGothic" pitchFamily="34" charset="-128"/>
              </a:rPr>
              <a:t>Upper Rhine: </a:t>
            </a:r>
            <a:r>
              <a:rPr lang="en-US" sz="2800" b="1" dirty="0" smtClean="0">
                <a:solidFill>
                  <a:srgbClr val="9A2500"/>
                </a:solidFill>
                <a:ea typeface="MS PGothic" pitchFamily="34" charset="-128"/>
              </a:rPr>
              <a:t/>
            </a:r>
            <a:br>
              <a:rPr lang="en-US" sz="2800" b="1" dirty="0" smtClean="0">
                <a:solidFill>
                  <a:srgbClr val="9A2500"/>
                </a:solidFill>
                <a:ea typeface="MS PGothic" pitchFamily="34" charset="-128"/>
              </a:rPr>
            </a:br>
            <a:r>
              <a:rPr lang="en-US" sz="2800" b="1" dirty="0" smtClean="0">
                <a:solidFill>
                  <a:srgbClr val="9A2500"/>
                </a:solidFill>
                <a:ea typeface="MS PGothic" pitchFamily="34" charset="-128"/>
              </a:rPr>
              <a:t>Europe</a:t>
            </a:r>
            <a:r>
              <a:rPr lang="en-US" sz="2800" b="1" dirty="0" smtClean="0">
                <a:solidFill>
                  <a:srgbClr val="9A2500"/>
                </a:solidFill>
                <a:latin typeface="Trebuchet MS" pitchFamily="34" charset="0"/>
                <a:ea typeface="MS PGothic" pitchFamily="34" charset="-128"/>
              </a:rPr>
              <a:t>’</a:t>
            </a:r>
            <a:r>
              <a:rPr lang="en-US" sz="2800" b="1" dirty="0" smtClean="0">
                <a:solidFill>
                  <a:srgbClr val="9A2500"/>
                </a:solidFill>
                <a:ea typeface="MS PGothic" pitchFamily="34" charset="-128"/>
              </a:rPr>
              <a:t>s </a:t>
            </a:r>
            <a:r>
              <a:rPr lang="en-US" sz="2800" b="1" dirty="0" smtClean="0">
                <a:solidFill>
                  <a:srgbClr val="9A2500"/>
                </a:solidFill>
                <a:ea typeface="MS PGothic" pitchFamily="34" charset="-128"/>
              </a:rPr>
              <a:t>R&amp;D and Education golden triangle 			</a:t>
            </a:r>
            <a:endParaRPr lang="en-GB" sz="2800" b="1" dirty="0" smtClean="0">
              <a:solidFill>
                <a:srgbClr val="9A2500"/>
              </a:solidFill>
              <a:ea typeface="MS PGothic" pitchFamily="34" charset="-128"/>
            </a:endParaRPr>
          </a:p>
        </p:txBody>
      </p:sp>
      <p:pic>
        <p:nvPicPr>
          <p:cNvPr id="4099" name="Picture 4" descr="Triangle d'or_GBv2"/>
          <p:cNvPicPr>
            <a:picLocks noGrp="1" noChangeAspect="1" noChangeArrowheads="1"/>
          </p:cNvPicPr>
          <p:nvPr>
            <p:ph type="body" idx="1"/>
          </p:nvPr>
        </p:nvPicPr>
        <p:blipFill>
          <a:blip r:embed="rId3" cstate="print"/>
          <a:srcRect/>
          <a:stretch>
            <a:fillRect/>
          </a:stretch>
        </p:blipFill>
        <p:spPr bwMode="auto">
          <a:xfrm>
            <a:off x="558312" y="2247901"/>
            <a:ext cx="3169626" cy="4137025"/>
          </a:xfrm>
          <a:noFill/>
          <a:ln>
            <a:miter lim="800000"/>
            <a:headEnd/>
            <a:tailEnd/>
          </a:ln>
        </p:spPr>
      </p:pic>
      <p:sp>
        <p:nvSpPr>
          <p:cNvPr id="4100" name="Rectangle 5"/>
          <p:cNvSpPr>
            <a:spLocks noChangeArrowheads="1"/>
          </p:cNvSpPr>
          <p:nvPr/>
        </p:nvSpPr>
        <p:spPr bwMode="auto">
          <a:xfrm>
            <a:off x="4119197" y="2505075"/>
            <a:ext cx="3789485" cy="3652838"/>
          </a:xfrm>
          <a:prstGeom prst="rect">
            <a:avLst/>
          </a:prstGeom>
          <a:noFill/>
          <a:ln w="9525">
            <a:noFill/>
            <a:miter lim="800000"/>
            <a:headEnd/>
            <a:tailEnd/>
          </a:ln>
        </p:spPr>
        <p:txBody>
          <a:bodyPr/>
          <a:lstStyle/>
          <a:p>
            <a:pPr marL="342900" indent="-342900">
              <a:lnSpc>
                <a:spcPct val="100000"/>
              </a:lnSpc>
              <a:buClr>
                <a:srgbClr val="4D4D4D"/>
              </a:buClr>
              <a:buFont typeface="Wingdings" pitchFamily="2" charset="2"/>
              <a:buChar char="Ø"/>
            </a:pPr>
            <a:r>
              <a:rPr lang="en-US" altLang="ja-JP" sz="1800">
                <a:solidFill>
                  <a:srgbClr val="4D4D4D"/>
                </a:solidFill>
                <a:ea typeface="SimSun" pitchFamily="2" charset="-122"/>
              </a:rPr>
              <a:t>167,000 students</a:t>
            </a:r>
          </a:p>
          <a:p>
            <a:pPr marL="342900" indent="-342900">
              <a:lnSpc>
                <a:spcPct val="100000"/>
              </a:lnSpc>
              <a:buClr>
                <a:srgbClr val="4D4D4D"/>
              </a:buClr>
              <a:buFont typeface="Wingdings" pitchFamily="2" charset="2"/>
              <a:buNone/>
            </a:pPr>
            <a:endParaRPr lang="en-US" altLang="ja-JP" sz="1800">
              <a:solidFill>
                <a:srgbClr val="4D4D4D"/>
              </a:solidFill>
              <a:ea typeface="SimSun" pitchFamily="2" charset="-122"/>
            </a:endParaRPr>
          </a:p>
          <a:p>
            <a:pPr marL="342900" indent="-342900">
              <a:lnSpc>
                <a:spcPct val="100000"/>
              </a:lnSpc>
              <a:buClr>
                <a:srgbClr val="4D4D4D"/>
              </a:buClr>
              <a:buFont typeface="Wingdings" pitchFamily="2" charset="2"/>
              <a:buChar char="Ø"/>
            </a:pPr>
            <a:r>
              <a:rPr lang="en-US" altLang="ja-JP" sz="1800">
                <a:solidFill>
                  <a:srgbClr val="4D4D4D"/>
                </a:solidFill>
                <a:ea typeface="SimSun" pitchFamily="2" charset="-122"/>
              </a:rPr>
              <a:t>20,000 researchers</a:t>
            </a:r>
          </a:p>
          <a:p>
            <a:pPr marL="1143000" lvl="2" indent="-228600">
              <a:lnSpc>
                <a:spcPct val="100000"/>
              </a:lnSpc>
              <a:buClr>
                <a:srgbClr val="4D4D4D"/>
              </a:buClr>
              <a:buFont typeface="Wingdings" pitchFamily="2" charset="2"/>
              <a:buChar char="Ø"/>
            </a:pPr>
            <a:endParaRPr lang="en-US" altLang="ja-JP" sz="1800" b="0">
              <a:solidFill>
                <a:srgbClr val="4D4D4D"/>
              </a:solidFill>
              <a:ea typeface="SimSun" pitchFamily="2" charset="-122"/>
            </a:endParaRPr>
          </a:p>
          <a:p>
            <a:pPr marL="342900" indent="-342900">
              <a:lnSpc>
                <a:spcPct val="100000"/>
              </a:lnSpc>
              <a:buClr>
                <a:srgbClr val="4D4D4D"/>
              </a:buClr>
              <a:buFont typeface="Wingdings" pitchFamily="2" charset="2"/>
              <a:buChar char="Ø"/>
            </a:pPr>
            <a:r>
              <a:rPr lang="en-US" altLang="ja-JP" sz="1800">
                <a:solidFill>
                  <a:srgbClr val="4D4D4D"/>
                </a:solidFill>
                <a:ea typeface="SimSun" pitchFamily="2" charset="-122"/>
              </a:rPr>
              <a:t>Highest concentration of R&amp;D in Europe</a:t>
            </a:r>
          </a:p>
          <a:p>
            <a:pPr marL="742950" lvl="1" indent="-285750">
              <a:lnSpc>
                <a:spcPct val="100000"/>
              </a:lnSpc>
              <a:buClr>
                <a:srgbClr val="4D4D4D"/>
              </a:buClr>
              <a:buFont typeface="Wingdings" pitchFamily="2" charset="2"/>
              <a:buChar char="Ø"/>
            </a:pPr>
            <a:endParaRPr lang="en-US" altLang="ja-JP" sz="1800">
              <a:solidFill>
                <a:srgbClr val="4D4D4D"/>
              </a:solidFill>
              <a:ea typeface="SimSun" pitchFamily="2" charset="-122"/>
            </a:endParaRPr>
          </a:p>
          <a:p>
            <a:pPr marL="342900" indent="-342900">
              <a:lnSpc>
                <a:spcPct val="100000"/>
              </a:lnSpc>
              <a:buClr>
                <a:srgbClr val="4D4D4D"/>
              </a:buClr>
              <a:buFont typeface="Wingdings" pitchFamily="2" charset="2"/>
              <a:buChar char="Ø"/>
            </a:pPr>
            <a:r>
              <a:rPr lang="en-US" altLang="ja-JP" sz="1800">
                <a:solidFill>
                  <a:srgbClr val="4D4D4D"/>
                </a:solidFill>
                <a:ea typeface="SimSun" pitchFamily="2" charset="-122"/>
              </a:rPr>
              <a:t>Region of excellence</a:t>
            </a:r>
            <a:endParaRPr lang="en-US" altLang="ja-JP" sz="1800" b="0">
              <a:solidFill>
                <a:srgbClr val="4D4D4D"/>
              </a:solidFill>
              <a:ea typeface="SimSun" pitchFamily="2" charset="-122"/>
            </a:endParaRPr>
          </a:p>
          <a:p>
            <a:pPr marL="342900" indent="-342900">
              <a:lnSpc>
                <a:spcPct val="100000"/>
              </a:lnSpc>
              <a:buClr>
                <a:srgbClr val="4D4D4D"/>
              </a:buClr>
            </a:pPr>
            <a:r>
              <a:rPr lang="en-US" altLang="ja-JP" sz="1800" b="0">
                <a:solidFill>
                  <a:srgbClr val="4D4D4D"/>
                </a:solidFill>
                <a:ea typeface="SimSun" pitchFamily="2" charset="-122"/>
              </a:rPr>
              <a:t>	with numerous research centers and</a:t>
            </a:r>
            <a:r>
              <a:rPr lang="ja-JP" altLang="fr-FR" sz="1800" b="0">
                <a:solidFill>
                  <a:srgbClr val="4D4D4D"/>
                </a:solidFill>
                <a:ea typeface="SimSun" pitchFamily="2" charset="-122"/>
              </a:rPr>
              <a:t> </a:t>
            </a:r>
            <a:r>
              <a:rPr lang="en-US" altLang="ja-JP" sz="1800" b="0">
                <a:solidFill>
                  <a:srgbClr val="4D4D4D"/>
                </a:solidFill>
                <a:ea typeface="SimSun" pitchFamily="2" charset="-122"/>
              </a:rPr>
              <a:t>start-ups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180A6AB-7EBA-43FA-B563-45015566FBDD}" type="slidenum">
              <a:rPr lang="de-DE"/>
              <a:pPr>
                <a:defRPr/>
              </a:pPr>
              <a:t>9</a:t>
            </a:fld>
            <a:endParaRPr lang="de-DE"/>
          </a:p>
        </p:txBody>
      </p:sp>
      <p:graphicFrame>
        <p:nvGraphicFramePr>
          <p:cNvPr id="74754" name="Object 2"/>
          <p:cNvGraphicFramePr>
            <a:graphicFrameLocks noChangeAspect="1"/>
          </p:cNvGraphicFramePr>
          <p:nvPr>
            <p:ph idx="1"/>
          </p:nvPr>
        </p:nvGraphicFramePr>
        <p:xfrm>
          <a:off x="4139952" y="188640"/>
          <a:ext cx="4560887" cy="6453187"/>
        </p:xfrm>
        <a:graphic>
          <a:graphicData uri="http://schemas.openxmlformats.org/presentationml/2006/ole">
            <p:oleObj spid="_x0000_s1026" name="Acrobat Document" r:id="rId3" imgW="6275160" imgH="8880120" progId="AcroExch.Document.7">
              <p:embed/>
            </p:oleObj>
          </a:graphicData>
        </a:graphic>
      </p:graphicFrame>
      <p:sp>
        <p:nvSpPr>
          <p:cNvPr id="74755" name="Text Box 3"/>
          <p:cNvSpPr txBox="1">
            <a:spLocks noChangeArrowheads="1"/>
          </p:cNvSpPr>
          <p:nvPr/>
        </p:nvSpPr>
        <p:spPr bwMode="auto">
          <a:xfrm>
            <a:off x="251520" y="620688"/>
            <a:ext cx="3808478" cy="1200329"/>
          </a:xfrm>
          <a:prstGeom prst="rect">
            <a:avLst/>
          </a:prstGeom>
          <a:noFill/>
          <a:ln w="9525">
            <a:noFill/>
            <a:miter lim="800000"/>
            <a:headEnd/>
            <a:tailEnd/>
          </a:ln>
          <a:effectLst/>
        </p:spPr>
        <p:txBody>
          <a:bodyPr wrap="none">
            <a:spAutoFit/>
          </a:bodyPr>
          <a:lstStyle/>
          <a:p>
            <a:r>
              <a:rPr lang="fr-FR" sz="2400" b="1" dirty="0" err="1" smtClean="0">
                <a:solidFill>
                  <a:schemeClr val="accent2">
                    <a:lumMod val="75000"/>
                  </a:schemeClr>
                </a:solidFill>
              </a:rPr>
              <a:t>Regional</a:t>
            </a:r>
            <a:r>
              <a:rPr lang="fr-FR" sz="2400" b="1" dirty="0" smtClean="0">
                <a:solidFill>
                  <a:schemeClr val="accent2">
                    <a:lumMod val="75000"/>
                  </a:schemeClr>
                </a:solidFill>
              </a:rPr>
              <a:t> </a:t>
            </a:r>
            <a:r>
              <a:rPr lang="fr-FR" sz="2400" b="1" dirty="0" err="1" smtClean="0">
                <a:solidFill>
                  <a:schemeClr val="accent2">
                    <a:lumMod val="75000"/>
                  </a:schemeClr>
                </a:solidFill>
              </a:rPr>
              <a:t>mapping</a:t>
            </a:r>
            <a:r>
              <a:rPr lang="fr-FR" sz="2400" b="1" dirty="0" smtClean="0">
                <a:solidFill>
                  <a:schemeClr val="accent2">
                    <a:lumMod val="75000"/>
                  </a:schemeClr>
                </a:solidFill>
              </a:rPr>
              <a:t> of the </a:t>
            </a:r>
          </a:p>
          <a:p>
            <a:r>
              <a:rPr lang="fr-FR" sz="2400" b="1" dirty="0" smtClean="0">
                <a:solidFill>
                  <a:schemeClr val="accent2">
                    <a:lumMod val="75000"/>
                  </a:schemeClr>
                </a:solidFill>
              </a:rPr>
              <a:t>« </a:t>
            </a:r>
            <a:r>
              <a:rPr lang="fr-FR" sz="2400" b="1" dirty="0" err="1" smtClean="0">
                <a:solidFill>
                  <a:schemeClr val="accent2">
                    <a:lumMod val="75000"/>
                  </a:schemeClr>
                </a:solidFill>
              </a:rPr>
              <a:t>economics</a:t>
            </a:r>
            <a:r>
              <a:rPr lang="fr-FR" sz="2400" b="1" dirty="0" smtClean="0">
                <a:solidFill>
                  <a:schemeClr val="accent2">
                    <a:lumMod val="75000"/>
                  </a:schemeClr>
                </a:solidFill>
              </a:rPr>
              <a:t> of </a:t>
            </a:r>
            <a:r>
              <a:rPr lang="fr-FR" sz="2400" b="1" dirty="0" err="1" smtClean="0">
                <a:solidFill>
                  <a:schemeClr val="accent2">
                    <a:lumMod val="75000"/>
                  </a:schemeClr>
                </a:solidFill>
              </a:rPr>
              <a:t>knowledge</a:t>
            </a:r>
            <a:r>
              <a:rPr lang="fr-FR" sz="2400" b="1" dirty="0" smtClean="0">
                <a:solidFill>
                  <a:schemeClr val="accent2">
                    <a:lumMod val="75000"/>
                  </a:schemeClr>
                </a:solidFill>
              </a:rPr>
              <a:t> »</a:t>
            </a:r>
          </a:p>
          <a:p>
            <a:r>
              <a:rPr lang="fr-FR" sz="2400" b="1" dirty="0" smtClean="0">
                <a:solidFill>
                  <a:schemeClr val="accent2">
                    <a:lumMod val="75000"/>
                  </a:schemeClr>
                </a:solidFill>
              </a:rPr>
              <a:t>in Europe</a:t>
            </a:r>
            <a:endParaRPr lang="fr-FR" sz="2400" b="1" dirty="0">
              <a:solidFill>
                <a:schemeClr val="accent2">
                  <a:lumMod val="75000"/>
                </a:schemeClr>
              </a:solidFill>
            </a:endParaRPr>
          </a:p>
        </p:txBody>
      </p:sp>
      <p:sp>
        <p:nvSpPr>
          <p:cNvPr id="5" name="ZoneTexte 4"/>
          <p:cNvSpPr txBox="1"/>
          <p:nvPr/>
        </p:nvSpPr>
        <p:spPr>
          <a:xfrm>
            <a:off x="395536" y="4437112"/>
            <a:ext cx="2887201" cy="646331"/>
          </a:xfrm>
          <a:prstGeom prst="rect">
            <a:avLst/>
          </a:prstGeom>
          <a:noFill/>
        </p:spPr>
        <p:txBody>
          <a:bodyPr wrap="none" rtlCol="0">
            <a:spAutoFit/>
          </a:bodyPr>
          <a:lstStyle/>
          <a:p>
            <a:r>
              <a:rPr lang="fr-FR" dirty="0" err="1" smtClean="0"/>
              <a:t>Share</a:t>
            </a:r>
            <a:r>
              <a:rPr lang="fr-FR" dirty="0" smtClean="0"/>
              <a:t> of </a:t>
            </a:r>
            <a:r>
              <a:rPr lang="fr-FR" dirty="0" err="1" smtClean="0"/>
              <a:t>knowledge</a:t>
            </a:r>
            <a:r>
              <a:rPr lang="fr-FR" dirty="0" smtClean="0"/>
              <a:t> </a:t>
            </a:r>
            <a:r>
              <a:rPr lang="fr-FR" dirty="0" err="1" smtClean="0"/>
              <a:t>workers</a:t>
            </a:r>
            <a:r>
              <a:rPr lang="fr-FR" dirty="0" smtClean="0"/>
              <a:t> </a:t>
            </a:r>
          </a:p>
          <a:p>
            <a:r>
              <a:rPr lang="fr-FR" dirty="0" smtClean="0"/>
              <a:t>2006</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565</Words>
  <Application>Microsoft Office PowerPoint</Application>
  <PresentationFormat>Affichage à l'écran (4:3)</PresentationFormat>
  <Paragraphs>121</Paragraphs>
  <Slides>20</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Thème Office</vt:lpstr>
      <vt:lpstr>Acrobat Document</vt:lpstr>
      <vt:lpstr>HEC Montreal Summer school Management of Creativity in an Innovation Society</vt:lpstr>
      <vt:lpstr>Strasbourg   Stràsburi   Straßburg</vt:lpstr>
      <vt:lpstr>What is Alsace?</vt:lpstr>
      <vt:lpstr>What is Alsace?</vt:lpstr>
      <vt:lpstr> History Tradition of creativity and innovation in the Upper-Rhine area</vt:lpstr>
      <vt:lpstr>Where is Alsace?</vt:lpstr>
      <vt:lpstr>What is Alsace?</vt:lpstr>
      <vt:lpstr>Upper Rhine:  Europe’s R&amp;D and Education golden triangle    </vt:lpstr>
      <vt:lpstr>Diapositive 9</vt:lpstr>
      <vt:lpstr>TMR Upper Rhine: Science and Research Map </vt:lpstr>
      <vt:lpstr>A world-known trinational cluster in life sciences</vt:lpstr>
      <vt:lpstr>Diapositive 12</vt:lpstr>
      <vt:lpstr>Upper-Rhine area:  opportunities and difficulties</vt:lpstr>
      <vt:lpstr>Issues and challenges:  1. Distributed academic strengths</vt:lpstr>
      <vt:lpstr>Issues and challenges:</vt:lpstr>
      <vt:lpstr>Issues and challenges</vt:lpstr>
      <vt:lpstr>Issues and challenges specially  for Alsace</vt:lpstr>
      <vt:lpstr>Issues and challenges specially for Alsace</vt:lpstr>
      <vt:lpstr>Issues and challenges specially for Alsace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 Montreal Summer school Management of Creativity in an Innovation Society</dc:title>
  <dc:creator>Jean-Alain HERAUD</dc:creator>
  <cp:lastModifiedBy>Jean-Alain HERAUD</cp:lastModifiedBy>
  <cp:revision>44</cp:revision>
  <dcterms:created xsi:type="dcterms:W3CDTF">2010-07-01T08:19:32Z</dcterms:created>
  <dcterms:modified xsi:type="dcterms:W3CDTF">2010-07-02T18:11:51Z</dcterms:modified>
</cp:coreProperties>
</file>